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8" r:id="rId3"/>
    <p:sldId id="302" r:id="rId4"/>
    <p:sldId id="304" r:id="rId5"/>
    <p:sldId id="300" r:id="rId6"/>
    <p:sldId id="289" r:id="rId7"/>
    <p:sldId id="305" r:id="rId8"/>
    <p:sldId id="306" r:id="rId9"/>
    <p:sldId id="307" r:id="rId10"/>
    <p:sldId id="309" r:id="rId11"/>
    <p:sldId id="258" r:id="rId12"/>
    <p:sldId id="317" r:id="rId13"/>
    <p:sldId id="318" r:id="rId14"/>
    <p:sldId id="312" r:id="rId15"/>
    <p:sldId id="313" r:id="rId16"/>
    <p:sldId id="310" r:id="rId17"/>
    <p:sldId id="316" r:id="rId18"/>
    <p:sldId id="315" r:id="rId19"/>
    <p:sldId id="261" r:id="rId20"/>
    <p:sldId id="259" r:id="rId21"/>
    <p:sldId id="271" r:id="rId22"/>
    <p:sldId id="272" r:id="rId23"/>
    <p:sldId id="319" r:id="rId24"/>
    <p:sldId id="297" r:id="rId25"/>
    <p:sldId id="320" r:id="rId26"/>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Peroff" initials="MP" lastIdx="10" clrIdx="0">
    <p:extLst/>
  </p:cmAuthor>
  <p:cmAuthor id="2" name="Mark Peroff" initials="MP [2]"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00FF"/>
    <a:srgbClr val="381BB5"/>
    <a:srgbClr val="194165"/>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C7BE2F-0EDB-4479-B75D-4AD53465D61A}" v="8" dt="2023-02-12T15:44:31.0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78" y="-7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10T19:37:53.104" idx="3">
    <p:pos x="6595" y="3110"/>
    <p:text>Customers viewing a trademark immediately know who they are dealing with, the reputation of your business and are less likely to look for alternatives. Your brand could be the critical factor in driving a customer’s purchase decision.</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2C4838-501D-4943-8D1A-2DF5410703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2D872A25-2D79-46E4-9FC0-2DD9E5149F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07C503A-7ABB-4880-A1BD-42ACF6EB0AFA}"/>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5" name="Footer Placeholder 4">
            <a:extLst>
              <a:ext uri="{FF2B5EF4-FFF2-40B4-BE49-F238E27FC236}">
                <a16:creationId xmlns="" xmlns:a16="http://schemas.microsoft.com/office/drawing/2014/main" id="{D18AA72F-D62D-4878-AECF-A24C41B8B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2649A5C-13BB-4887-AEBB-A859DDDE0026}"/>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922922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89DA15-FB34-4E7E-9C69-A192D3CCB7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26C78B1A-ED85-4B8C-9DE9-DE44D8E80F1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34ADA9E-C341-4B1E-8097-B6E65FF2CE50}"/>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5" name="Footer Placeholder 4">
            <a:extLst>
              <a:ext uri="{FF2B5EF4-FFF2-40B4-BE49-F238E27FC236}">
                <a16:creationId xmlns="" xmlns:a16="http://schemas.microsoft.com/office/drawing/2014/main" id="{FED37960-9C81-4FA2-B7E3-3AD08EF9A1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C32800D-BDE1-4D04-A8A2-59F2A11C4241}"/>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248767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F418C42-1EB8-4849-A4B9-D40E97018D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61C2E626-14E5-4BD0-85BA-06D52EED4F9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432CA0F-73AD-46D3-920B-67DC6EF77193}"/>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5" name="Footer Placeholder 4">
            <a:extLst>
              <a:ext uri="{FF2B5EF4-FFF2-40B4-BE49-F238E27FC236}">
                <a16:creationId xmlns="" xmlns:a16="http://schemas.microsoft.com/office/drawing/2014/main" id="{24245762-F987-4411-98D0-C42E3C7F79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09F4EB0-86C0-4164-9073-6A08B4095708}"/>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067688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039B01-A336-4122-88E2-7B8B995BE5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01ADC67-3E34-41C5-9B66-9CA1738684C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F90D0C8-7B9B-4623-A266-4670A67C0679}"/>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5" name="Footer Placeholder 4">
            <a:extLst>
              <a:ext uri="{FF2B5EF4-FFF2-40B4-BE49-F238E27FC236}">
                <a16:creationId xmlns="" xmlns:a16="http://schemas.microsoft.com/office/drawing/2014/main" id="{A1D03921-B5AB-419D-93A9-8EB9E636BC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F5A6847-6E9A-4947-8342-65A34E162154}"/>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411669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529B6DF-2BA1-4AC4-94DF-85F07E4707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519D84A7-F7C3-40AE-B145-A75E938378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A294DF1B-0BC9-4C7D-A014-10A662A1488E}"/>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5" name="Footer Placeholder 4">
            <a:extLst>
              <a:ext uri="{FF2B5EF4-FFF2-40B4-BE49-F238E27FC236}">
                <a16:creationId xmlns="" xmlns:a16="http://schemas.microsoft.com/office/drawing/2014/main" id="{F8FC653E-8B23-4ACD-B2D1-EBA2FA93C5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52947F1-52B6-4426-9BE1-F8044D8E111F}"/>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2741996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D2CCF6-2B1D-4AD2-B635-4A1C9CD0C3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FBFB0FC9-8661-483C-9794-44CBA3E6B00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0982CF27-3CF3-4569-9C30-FCB4F69F8F7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F1D334A-7613-4B49-8349-2C5B225B5F2B}"/>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6" name="Footer Placeholder 5">
            <a:extLst>
              <a:ext uri="{FF2B5EF4-FFF2-40B4-BE49-F238E27FC236}">
                <a16:creationId xmlns="" xmlns:a16="http://schemas.microsoft.com/office/drawing/2014/main" id="{C5928470-6B85-4A41-9753-594C32BC17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BB694292-1E3D-4C08-9077-9CE38E97C432}"/>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308983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5DFA9F-1379-444A-A0E3-F20734424A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F3B5D47-76D9-46E8-8F38-AA271A3E84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C7CC2AC6-D809-4600-852D-27AFAF0461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873203F-A67F-4093-BCDB-CEC51B9269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EC6B422F-ADFB-448B-9CE5-33EEE2A4E6F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6D6B025-8C38-459D-84AD-4EEA5167B3DA}"/>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8" name="Footer Placeholder 7">
            <a:extLst>
              <a:ext uri="{FF2B5EF4-FFF2-40B4-BE49-F238E27FC236}">
                <a16:creationId xmlns="" xmlns:a16="http://schemas.microsoft.com/office/drawing/2014/main" id="{31CB5F4A-A361-421B-BD7D-DD7E844811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9A8A8E0-BFDC-409C-BD93-5B46C32463B6}"/>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4261588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C4795A-EB4E-4731-953C-18A9372503F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0776DF62-6837-4C40-91C9-C35EC4D98079}"/>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4" name="Footer Placeholder 3">
            <a:extLst>
              <a:ext uri="{FF2B5EF4-FFF2-40B4-BE49-F238E27FC236}">
                <a16:creationId xmlns="" xmlns:a16="http://schemas.microsoft.com/office/drawing/2014/main" id="{9BFB270F-6DF0-4F98-90B2-2354A25CDC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1F6BBD00-CA96-405C-B121-FD422F777A2A}"/>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224038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AD788FCB-6B86-458C-BBC9-B33D7C09868E}"/>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3" name="Footer Placeholder 2">
            <a:extLst>
              <a:ext uri="{FF2B5EF4-FFF2-40B4-BE49-F238E27FC236}">
                <a16:creationId xmlns="" xmlns:a16="http://schemas.microsoft.com/office/drawing/2014/main" id="{23D09DF2-D230-4C8D-88C2-9DEBF763F2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2AFA0D68-25A8-4F1B-B89D-6B075EA6E47B}"/>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1331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B28588-F6DB-431E-A702-28B2ABD9B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A4CA8B05-6776-43D2-BDD3-892CB4A301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17FD5381-6CA1-48A3-8777-68C219DEE9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ED4B3C62-4734-4537-9C32-0D4AE37C84DF}"/>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6" name="Footer Placeholder 5">
            <a:extLst>
              <a:ext uri="{FF2B5EF4-FFF2-40B4-BE49-F238E27FC236}">
                <a16:creationId xmlns="" xmlns:a16="http://schemas.microsoft.com/office/drawing/2014/main" id="{98F7B7B1-E7A8-44C6-BA81-B81521BB89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BE1C622-8BEB-45D5-89AD-5750937CA5E3}"/>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189729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05F47D-A579-4AF0-9718-6B8B1D59E9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70E7E4E5-CC20-44F6-A5DD-8892C0B4D9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24248CA3-A08B-43E6-8637-D47CBBDF3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0B1570E8-7158-43FC-AB04-FBBE3583C1A1}"/>
              </a:ext>
            </a:extLst>
          </p:cNvPr>
          <p:cNvSpPr>
            <a:spLocks noGrp="1"/>
          </p:cNvSpPr>
          <p:nvPr>
            <p:ph type="dt" sz="half" idx="10"/>
          </p:nvPr>
        </p:nvSpPr>
        <p:spPr/>
        <p:txBody>
          <a:bodyPr/>
          <a:lstStyle/>
          <a:p>
            <a:fld id="{14DA7CBD-914B-468D-AE58-CD2604D9CE91}" type="datetimeFigureOut">
              <a:rPr lang="en-US" smtClean="0"/>
              <a:t>06/03/2023</a:t>
            </a:fld>
            <a:endParaRPr lang="en-US"/>
          </a:p>
        </p:txBody>
      </p:sp>
      <p:sp>
        <p:nvSpPr>
          <p:cNvPr id="6" name="Footer Placeholder 5">
            <a:extLst>
              <a:ext uri="{FF2B5EF4-FFF2-40B4-BE49-F238E27FC236}">
                <a16:creationId xmlns="" xmlns:a16="http://schemas.microsoft.com/office/drawing/2014/main" id="{4F32B5E1-520A-4956-B099-280B213E3A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FF465B7-B15E-49EA-AF1D-6B7E5ECE2DA2}"/>
              </a:ext>
            </a:extLst>
          </p:cNvPr>
          <p:cNvSpPr>
            <a:spLocks noGrp="1"/>
          </p:cNvSpPr>
          <p:nvPr>
            <p:ph type="sldNum" sz="quarter" idx="12"/>
          </p:nvPr>
        </p:nvSpPr>
        <p:spPr/>
        <p:txBody>
          <a:bodyPr/>
          <a:lstStyle/>
          <a:p>
            <a:fld id="{8ED2E20D-D911-4E36-9501-3419E6608A56}" type="slidenum">
              <a:rPr lang="en-US" smtClean="0"/>
              <a:t>‹#›</a:t>
            </a:fld>
            <a:endParaRPr lang="en-US"/>
          </a:p>
        </p:txBody>
      </p:sp>
    </p:spTree>
    <p:extLst>
      <p:ext uri="{BB962C8B-B14F-4D97-AF65-F5344CB8AC3E}">
        <p14:creationId xmlns:p14="http://schemas.microsoft.com/office/powerpoint/2010/main" val="300825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A34A394-DFF7-4B9D-BE0B-2F1AB9A072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836BE48E-71D7-412F-9068-FC8EB19B52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B02E8E5-74AE-4CCB-8417-828F9A0280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A7CBD-914B-468D-AE58-CD2604D9CE91}" type="datetimeFigureOut">
              <a:rPr lang="en-US" smtClean="0"/>
              <a:t>06/03/2023</a:t>
            </a:fld>
            <a:endParaRPr lang="en-US"/>
          </a:p>
        </p:txBody>
      </p:sp>
      <p:sp>
        <p:nvSpPr>
          <p:cNvPr id="5" name="Footer Placeholder 4">
            <a:extLst>
              <a:ext uri="{FF2B5EF4-FFF2-40B4-BE49-F238E27FC236}">
                <a16:creationId xmlns="" xmlns:a16="http://schemas.microsoft.com/office/drawing/2014/main" id="{6CC4320B-53D7-4B52-A5D6-CCCD7B283A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9E0445DC-F6A9-49C5-897C-AF926488EC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2E20D-D911-4E36-9501-3419E6608A56}" type="slidenum">
              <a:rPr lang="en-US" smtClean="0"/>
              <a:t>‹#›</a:t>
            </a:fld>
            <a:endParaRPr lang="en-US"/>
          </a:p>
        </p:txBody>
      </p:sp>
    </p:spTree>
    <p:extLst>
      <p:ext uri="{BB962C8B-B14F-4D97-AF65-F5344CB8AC3E}">
        <p14:creationId xmlns:p14="http://schemas.microsoft.com/office/powerpoint/2010/main" val="234595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investopedia.com/terms/i/intangibleasset.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nvestopedia.com/terms/g/gaap.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nvestopedia.com/terms/i/intellectualproperty.asp" TargetMode="External"/><Relationship Id="rId2" Type="http://schemas.openxmlformats.org/officeDocument/2006/relationships/hyperlink" Target="https://www.investopedia.com/terms/p/patent.as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FC5D07-C6C0-483F-AE25-06881161D5EC}"/>
              </a:ext>
            </a:extLst>
          </p:cNvPr>
          <p:cNvSpPr>
            <a:spLocks noGrp="1"/>
          </p:cNvSpPr>
          <p:nvPr>
            <p:ph type="ctrTitle"/>
          </p:nvPr>
        </p:nvSpPr>
        <p:spPr/>
        <p:txBody>
          <a:bodyPr>
            <a:normAutofit/>
          </a:bodyPr>
          <a:lstStyle/>
          <a:p>
            <a:r>
              <a:rPr lang="en-US" sz="3600"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New Challenges in Trademark Protection in the </a:t>
            </a:r>
            <a:r>
              <a:rPr lang="en-US" sz="3600" u="sng"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Knowledge Based Economy</a:t>
            </a:r>
            <a:r>
              <a:rPr lang="en-US" sz="1800" dirty="0">
                <a:solidFill>
                  <a:srgbClr val="C00000"/>
                </a:solidFill>
                <a:effectLst/>
                <a:latin typeface="Calibri" panose="020F0502020204030204" pitchFamily="34" charset="0"/>
                <a:ea typeface="Calibri" panose="020F0502020204030204" pitchFamily="34" charset="0"/>
              </a:rPr>
              <a:t/>
            </a:r>
            <a:br>
              <a:rPr lang="en-US" sz="1800" dirty="0">
                <a:solidFill>
                  <a:srgbClr val="C00000"/>
                </a:solidFill>
                <a:effectLst/>
                <a:latin typeface="Calibri" panose="020F0502020204030204" pitchFamily="34" charset="0"/>
                <a:ea typeface="Calibri" panose="020F0502020204030204" pitchFamily="34" charset="0"/>
              </a:rPr>
            </a:br>
            <a:endParaRPr lang="en-US" sz="4000" dirty="0">
              <a:solidFill>
                <a:srgbClr val="C0000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 xmlns:a16="http://schemas.microsoft.com/office/drawing/2014/main" id="{F9FC96DF-9245-44EC-B6B9-B76EE17292FB}"/>
              </a:ext>
            </a:extLst>
          </p:cNvPr>
          <p:cNvSpPr>
            <a:spLocks noGrp="1"/>
          </p:cNvSpPr>
          <p:nvPr>
            <p:ph type="subTitle" idx="1"/>
          </p:nvPr>
        </p:nvSpPr>
        <p:spPr>
          <a:xfrm>
            <a:off x="1524000" y="3429000"/>
            <a:ext cx="9144000" cy="2799272"/>
          </a:xfrm>
        </p:spPr>
        <p:txBody>
          <a:bodyPr>
            <a:normAutofit/>
          </a:bodyPr>
          <a:lstStyle/>
          <a:p>
            <a:endParaRPr lang="en-US" dirty="0"/>
          </a:p>
          <a:p>
            <a:pPr>
              <a:lnSpc>
                <a:spcPct val="100000"/>
              </a:lnSpc>
              <a:spcBef>
                <a:spcPts val="0"/>
              </a:spcBef>
            </a:pPr>
            <a:r>
              <a:rPr lang="en-US" dirty="0"/>
              <a:t>			                      </a:t>
            </a:r>
            <a:r>
              <a:rPr lang="en-US" dirty="0">
                <a:solidFill>
                  <a:schemeClr val="accent1"/>
                </a:solidFill>
              </a:rPr>
              <a:t>   </a:t>
            </a:r>
            <a:r>
              <a:rPr lang="en-US" sz="2000" dirty="0">
                <a:solidFill>
                  <a:schemeClr val="accent1"/>
                </a:solidFill>
              </a:rPr>
              <a:t>Ahmedabad, India</a:t>
            </a:r>
          </a:p>
          <a:p>
            <a:pPr>
              <a:lnSpc>
                <a:spcPct val="100000"/>
              </a:lnSpc>
              <a:spcBef>
                <a:spcPts val="0"/>
              </a:spcBef>
            </a:pPr>
            <a:r>
              <a:rPr lang="en-US" sz="2000" dirty="0">
                <a:solidFill>
                  <a:schemeClr val="accent1"/>
                </a:solidFill>
              </a:rPr>
              <a:t>                         				     February 25/26, 2023 </a:t>
            </a:r>
          </a:p>
          <a:p>
            <a:pPr>
              <a:lnSpc>
                <a:spcPct val="100000"/>
              </a:lnSpc>
              <a:spcBef>
                <a:spcPts val="0"/>
              </a:spcBef>
            </a:pPr>
            <a:r>
              <a:rPr lang="en-US" sz="2000" dirty="0">
                <a:solidFill>
                  <a:schemeClr val="accent1"/>
                </a:solidFill>
              </a:rPr>
              <a:t>                          			      Presented by:</a:t>
            </a:r>
          </a:p>
          <a:p>
            <a:pPr>
              <a:lnSpc>
                <a:spcPct val="100000"/>
              </a:lnSpc>
              <a:spcBef>
                <a:spcPts val="0"/>
              </a:spcBef>
            </a:pPr>
            <a:r>
              <a:rPr lang="en-US" sz="2000" dirty="0">
                <a:solidFill>
                  <a:schemeClr val="accent1"/>
                </a:solidFill>
              </a:rPr>
              <a:t>		  		     Mark I. Peroff</a:t>
            </a:r>
          </a:p>
          <a:p>
            <a:pPr>
              <a:lnSpc>
                <a:spcPct val="100000"/>
              </a:lnSpc>
              <a:spcBef>
                <a:spcPts val="0"/>
              </a:spcBef>
            </a:pPr>
            <a:r>
              <a:rPr lang="en-US" sz="2000" dirty="0">
                <a:solidFill>
                  <a:schemeClr val="accent1"/>
                </a:solidFill>
              </a:rPr>
              <a:t>                          				  Peroff Saunders, P.C. </a:t>
            </a:r>
          </a:p>
          <a:p>
            <a:pPr>
              <a:lnSpc>
                <a:spcPct val="100000"/>
              </a:lnSpc>
              <a:spcBef>
                <a:spcPts val="0"/>
              </a:spcBef>
            </a:pPr>
            <a:endParaRPr lang="en-US" sz="2000" dirty="0">
              <a:solidFill>
                <a:schemeClr val="accent1"/>
              </a:solidFill>
            </a:endParaRPr>
          </a:p>
          <a:p>
            <a:endParaRPr lang="en-US" dirty="0"/>
          </a:p>
        </p:txBody>
      </p:sp>
    </p:spTree>
    <p:extLst>
      <p:ext uri="{BB962C8B-B14F-4D97-AF65-F5344CB8AC3E}">
        <p14:creationId xmlns:p14="http://schemas.microsoft.com/office/powerpoint/2010/main" val="273225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B1A205-8994-4B24-1726-9A2355793E52}"/>
              </a:ext>
            </a:extLst>
          </p:cNvPr>
          <p:cNvSpPr>
            <a:spLocks noGrp="1"/>
          </p:cNvSpPr>
          <p:nvPr>
            <p:ph type="title"/>
          </p:nvPr>
        </p:nvSpPr>
        <p:spPr/>
        <p:txBody>
          <a:bodyPr>
            <a:normAutofit/>
          </a:bodyPr>
          <a:lstStyle/>
          <a:p>
            <a:pPr algn="ctr"/>
            <a:r>
              <a:rPr lang="en-US" sz="3600" u="sng" dirty="0">
                <a:solidFill>
                  <a:srgbClr val="C00000"/>
                </a:solidFill>
              </a:rPr>
              <a:t>Intellectual Property in the Knowledge Based Economy</a:t>
            </a:r>
          </a:p>
        </p:txBody>
      </p:sp>
      <p:sp>
        <p:nvSpPr>
          <p:cNvPr id="3" name="Content Placeholder 2">
            <a:extLst>
              <a:ext uri="{FF2B5EF4-FFF2-40B4-BE49-F238E27FC236}">
                <a16:creationId xmlns="" xmlns:a16="http://schemas.microsoft.com/office/drawing/2014/main" id="{90A6C237-4E29-9C34-FD4E-B3CCF7E07066}"/>
              </a:ext>
            </a:extLst>
          </p:cNvPr>
          <p:cNvSpPr>
            <a:spLocks noGrp="1"/>
          </p:cNvSpPr>
          <p:nvPr>
            <p:ph idx="1"/>
          </p:nvPr>
        </p:nvSpPr>
        <p:spPr/>
        <p:txBody>
          <a:bodyPr>
            <a:normAutofit fontScale="85000" lnSpcReduction="10000"/>
          </a:bodyPr>
          <a:lstStyle/>
          <a:p>
            <a:r>
              <a:rPr lang="en-US" dirty="0">
                <a:solidFill>
                  <a:schemeClr val="accent1"/>
                </a:solidFill>
                <a:latin typeface="Verdana" panose="020B0604030504040204" pitchFamily="34" charset="0"/>
                <a:ea typeface="Verdana" panose="020B0604030504040204" pitchFamily="34" charset="0"/>
              </a:rPr>
              <a:t>Patents, trademark, and other forms of IP are increasingly being seen as trading assets rather than protection agents.</a:t>
            </a:r>
          </a:p>
          <a:p>
            <a:r>
              <a:rPr lang="en-US" dirty="0">
                <a:solidFill>
                  <a:schemeClr val="accent1"/>
                </a:solidFill>
                <a:latin typeface="Verdana" panose="020B0604030504040204" pitchFamily="34" charset="0"/>
                <a:ea typeface="Verdana" panose="020B0604030504040204" pitchFamily="34" charset="0"/>
              </a:rPr>
              <a:t>The economic approach to IP emphasizes the material value of intellectual property, which can be appropriated only if that property is used economically, regardless of its status of its legal protection.</a:t>
            </a:r>
          </a:p>
          <a:p>
            <a:r>
              <a:rPr lang="en-US" dirty="0">
                <a:solidFill>
                  <a:schemeClr val="accent1"/>
                </a:solidFill>
                <a:latin typeface="Verdana" panose="020B0604030504040204" pitchFamily="34" charset="0"/>
                <a:ea typeface="Verdana" panose="020B0604030504040204" pitchFamily="34" charset="0"/>
              </a:rPr>
              <a:t>National institutions that deal with IP rights need to a continuous service-oriented approach with developing new and specialized services that facilitate the needs of societies which tend to base their competitiveness on the strength of knowledge they possess.</a:t>
            </a:r>
          </a:p>
          <a:p>
            <a:r>
              <a:rPr lang="en-US" dirty="0">
                <a:solidFill>
                  <a:schemeClr val="accent1"/>
                </a:solidFill>
                <a:latin typeface="Verdana" panose="020B0604030504040204" pitchFamily="34" charset="0"/>
                <a:ea typeface="Verdana" panose="020B0604030504040204" pitchFamily="34" charset="0"/>
              </a:rPr>
              <a:t>Transformation to a knowledge-based economy  demands that companies fully understand and take advantage of the IP system</a:t>
            </a:r>
          </a:p>
        </p:txBody>
      </p:sp>
    </p:spTree>
    <p:extLst>
      <p:ext uri="{BB962C8B-B14F-4D97-AF65-F5344CB8AC3E}">
        <p14:creationId xmlns:p14="http://schemas.microsoft.com/office/powerpoint/2010/main" val="4063275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0ADF0F29-ABBF-4886-97C2-9AFA53C02D70}"/>
              </a:ext>
            </a:extLst>
          </p:cNvPr>
          <p:cNvSpPr>
            <a:spLocks noGrp="1"/>
          </p:cNvSpPr>
          <p:nvPr>
            <p:ph type="title"/>
          </p:nvPr>
        </p:nvSpPr>
        <p:spPr/>
        <p:txBody>
          <a:bodyPr>
            <a:normAutofit/>
          </a:bodyPr>
          <a:lstStyle/>
          <a:p>
            <a:pPr algn="ctr"/>
            <a:r>
              <a:rPr lang="en-US" sz="3600" dirty="0">
                <a:latin typeface="+mn-lt"/>
              </a:rPr>
              <a:t>	</a:t>
            </a:r>
            <a:r>
              <a:rPr lang="en-US" sz="3600" u="sng" dirty="0">
                <a:solidFill>
                  <a:srgbClr val="990033"/>
                </a:solidFill>
              </a:rPr>
              <a:t>Trademarks in the Knowledge Based Economy</a:t>
            </a:r>
            <a:r>
              <a:rPr lang="en-US" sz="1600" baseline="30000" dirty="0">
                <a:solidFill>
                  <a:srgbClr val="0000FF"/>
                </a:solidFill>
              </a:rPr>
              <a:t>							</a:t>
            </a:r>
            <a:br>
              <a:rPr lang="en-US" sz="1600" baseline="30000" dirty="0">
                <a:solidFill>
                  <a:srgbClr val="0000FF"/>
                </a:solidFill>
              </a:rPr>
            </a:br>
            <a:endParaRPr lang="en-US" sz="3600" dirty="0">
              <a:solidFill>
                <a:srgbClr val="990033"/>
              </a:solidFill>
            </a:endParaRPr>
          </a:p>
        </p:txBody>
      </p:sp>
      <p:sp>
        <p:nvSpPr>
          <p:cNvPr id="5" name="Content Placeholder 4">
            <a:extLst>
              <a:ext uri="{FF2B5EF4-FFF2-40B4-BE49-F238E27FC236}">
                <a16:creationId xmlns="" xmlns:a16="http://schemas.microsoft.com/office/drawing/2014/main" id="{9BEC54D8-5FC3-4186-A739-40C8DB808D4B}"/>
              </a:ext>
            </a:extLst>
          </p:cNvPr>
          <p:cNvSpPr>
            <a:spLocks noGrp="1"/>
          </p:cNvSpPr>
          <p:nvPr>
            <p:ph idx="1"/>
          </p:nvPr>
        </p:nvSpPr>
        <p:spPr>
          <a:xfrm>
            <a:off x="838200" y="1825625"/>
            <a:ext cx="10515600" cy="4351338"/>
          </a:xfrm>
        </p:spPr>
        <p:txBody>
          <a:bodyPr>
            <a:normAutofit fontScale="25000" lnSpcReduction="20000"/>
          </a:bodyPr>
          <a:lstStyle/>
          <a:p>
            <a:pPr marL="0" indent="0">
              <a:buNone/>
            </a:pPr>
            <a:r>
              <a:rPr lang="en-US" sz="8000" b="0" i="0" dirty="0">
                <a:solidFill>
                  <a:schemeClr val="accent1"/>
                </a:solidFill>
                <a:effectLst/>
                <a:latin typeface="Verdana" panose="020B0604030504040204" pitchFamily="34" charset="0"/>
                <a:ea typeface="Verdana" panose="020B0604030504040204" pitchFamily="34" charset="0"/>
              </a:rPr>
              <a:t>Most products and services can be protected by a combination of intellectual property rights.</a:t>
            </a:r>
          </a:p>
          <a:p>
            <a:pPr marL="0" indent="0">
              <a:buNone/>
            </a:pPr>
            <a:r>
              <a:rPr lang="en-US" sz="8000" b="0" i="0" dirty="0">
                <a:solidFill>
                  <a:schemeClr val="accent1"/>
                </a:solidFill>
                <a:effectLst/>
                <a:latin typeface="Verdana" panose="020B0604030504040204" pitchFamily="34" charset="0"/>
                <a:ea typeface="Verdana" panose="020B0604030504040204" pitchFamily="34" charset="0"/>
              </a:rPr>
              <a:t>For example, computer software can be protected by patents, copyrights, trademarks and trade secrets.</a:t>
            </a:r>
          </a:p>
          <a:p>
            <a:pPr marL="0" indent="0">
              <a:buNone/>
            </a:pPr>
            <a:r>
              <a:rPr lang="en-US" sz="8000" b="0" i="0" dirty="0">
                <a:solidFill>
                  <a:schemeClr val="accent1"/>
                </a:solidFill>
                <a:effectLst/>
                <a:latin typeface="Verdana" panose="020B0604030504040204" pitchFamily="34" charset="0"/>
                <a:ea typeface="Verdana" panose="020B0604030504040204" pitchFamily="34" charset="0"/>
              </a:rPr>
              <a:t>Microsoft:</a:t>
            </a:r>
          </a:p>
          <a:p>
            <a:pPr>
              <a:buFont typeface="Wingdings" panose="05000000000000000000" pitchFamily="2" charset="2"/>
              <a:buChar char="Ø"/>
            </a:pPr>
            <a:r>
              <a:rPr lang="en-US" sz="8000" b="0" i="0" dirty="0">
                <a:solidFill>
                  <a:schemeClr val="accent1"/>
                </a:solidFill>
                <a:effectLst/>
                <a:latin typeface="Verdana" panose="020B0604030504040204" pitchFamily="34" charset="0"/>
                <a:ea typeface="Verdana" panose="020B0604030504040204" pitchFamily="34" charset="0"/>
              </a:rPr>
              <a:t> protects certain functions of its Windows software with patents;</a:t>
            </a:r>
          </a:p>
          <a:p>
            <a:pPr>
              <a:buFont typeface="Wingdings" panose="05000000000000000000" pitchFamily="2" charset="2"/>
              <a:buChar char="Ø"/>
            </a:pPr>
            <a:r>
              <a:rPr lang="en-US" sz="8000" b="0" i="0" dirty="0">
                <a:solidFill>
                  <a:schemeClr val="accent1"/>
                </a:solidFill>
                <a:effectLst/>
                <a:latin typeface="Verdana" panose="020B0604030504040204" pitchFamily="34" charset="0"/>
                <a:ea typeface="Verdana" panose="020B0604030504040204" pitchFamily="34" charset="0"/>
              </a:rPr>
              <a:t>uses copyright to protect the actual code of the Windows software from copying;</a:t>
            </a:r>
          </a:p>
          <a:p>
            <a:pPr>
              <a:buFont typeface="Wingdings" panose="05000000000000000000" pitchFamily="2" charset="2"/>
              <a:buChar char="Ø"/>
            </a:pPr>
            <a:r>
              <a:rPr lang="en-US" sz="8000" b="0" i="0" dirty="0">
                <a:solidFill>
                  <a:schemeClr val="accent1"/>
                </a:solidFill>
                <a:effectLst/>
                <a:latin typeface="Verdana" panose="020B0604030504040204" pitchFamily="34" charset="0"/>
                <a:ea typeface="Verdana" panose="020B0604030504040204" pitchFamily="34" charset="0"/>
              </a:rPr>
              <a:t> uses trademark law to protect the "Microsoft" and "Windows" trademarks which identify the product;</a:t>
            </a:r>
          </a:p>
          <a:p>
            <a:pPr>
              <a:buFont typeface="Wingdings" panose="05000000000000000000" pitchFamily="2" charset="2"/>
              <a:buChar char="Ø"/>
            </a:pPr>
            <a:r>
              <a:rPr lang="en-US" sz="8000" b="0" i="0" dirty="0">
                <a:solidFill>
                  <a:schemeClr val="accent1"/>
                </a:solidFill>
                <a:effectLst/>
                <a:latin typeface="Verdana" panose="020B0604030504040204" pitchFamily="34" charset="0"/>
                <a:ea typeface="Verdana" panose="020B0604030504040204" pitchFamily="34" charset="0"/>
              </a:rPr>
              <a:t>uses trade secret law to protect the structure and methodology of its source code. </a:t>
            </a:r>
          </a:p>
          <a:p>
            <a:pPr marL="0" indent="0">
              <a:buNone/>
            </a:pPr>
            <a:r>
              <a:rPr lang="en-US" sz="8000" b="0" i="0" dirty="0">
                <a:solidFill>
                  <a:schemeClr val="accent1"/>
                </a:solidFill>
                <a:effectLst/>
                <a:latin typeface="Verdana" panose="020B0604030504040204" pitchFamily="34" charset="0"/>
                <a:ea typeface="Verdana" panose="020B0604030504040204" pitchFamily="34" charset="0"/>
              </a:rPr>
              <a:t>However, once a patent is issued, trade secrets in the part of the computer software protected by the patent will be disclosed and will no longer be protected by trade secret law.</a:t>
            </a:r>
          </a:p>
          <a:p>
            <a:pPr marL="0" indent="0">
              <a:buNone/>
            </a:pPr>
            <a:endParaRPr lang="en-US" sz="4800" baseline="30000" dirty="0">
              <a:solidFill>
                <a:srgbClr val="381BB5"/>
              </a:solidFill>
            </a:endParaRPr>
          </a:p>
          <a:p>
            <a:pPr marL="0" indent="0">
              <a:buNone/>
            </a:pPr>
            <a:endParaRPr lang="en-US" sz="4800" baseline="30000" dirty="0">
              <a:solidFill>
                <a:srgbClr val="381BB5"/>
              </a:solidFill>
            </a:endParaRPr>
          </a:p>
          <a:p>
            <a:pPr marL="914400" lvl="2" indent="0">
              <a:buNone/>
            </a:pPr>
            <a:r>
              <a:rPr lang="en-US" sz="4800" baseline="30000" dirty="0">
                <a:solidFill>
                  <a:srgbClr val="0000FF"/>
                </a:solidFill>
              </a:rPr>
              <a:t>						</a:t>
            </a:r>
          </a:p>
          <a:p>
            <a:pPr marL="914400" lvl="2" indent="0">
              <a:buNone/>
            </a:pPr>
            <a:endParaRPr lang="en-US" sz="4800" baseline="30000" dirty="0">
              <a:solidFill>
                <a:srgbClr val="0000FF"/>
              </a:solidFill>
            </a:endParaRPr>
          </a:p>
          <a:p>
            <a:pPr marL="914400" lvl="2" indent="0">
              <a:buNone/>
            </a:pPr>
            <a:endParaRPr lang="en-US" sz="4800" baseline="30000" dirty="0">
              <a:solidFill>
                <a:srgbClr val="0000FF"/>
              </a:solidFill>
            </a:endParaRPr>
          </a:p>
          <a:p>
            <a:pPr marL="914400" lvl="2" indent="0">
              <a:buNone/>
            </a:pPr>
            <a:endParaRPr lang="en-US" sz="4800" baseline="30000" dirty="0">
              <a:solidFill>
                <a:srgbClr val="0000FF"/>
              </a:solidFill>
            </a:endParaRPr>
          </a:p>
          <a:p>
            <a:pPr marL="0" indent="0">
              <a:buNone/>
            </a:pPr>
            <a:r>
              <a:rPr lang="en-US" sz="4800" baseline="30000" dirty="0">
                <a:solidFill>
                  <a:srgbClr val="0000FF"/>
                </a:solidFill>
              </a:rPr>
              <a:t>		</a:t>
            </a:r>
            <a:r>
              <a:rPr lang="en-US" baseline="30000" dirty="0">
                <a:solidFill>
                  <a:srgbClr val="0000FF"/>
                </a:solidFill>
              </a:rPr>
              <a:t>				</a:t>
            </a:r>
          </a:p>
          <a:p>
            <a:endParaRPr lang="en-US" baseline="30000" dirty="0"/>
          </a:p>
          <a:p>
            <a:endParaRPr lang="en-US" baseline="30000" dirty="0"/>
          </a:p>
          <a:p>
            <a:pPr lvl="8"/>
            <a:endParaRPr lang="en-US" baseline="30000" dirty="0"/>
          </a:p>
          <a:p>
            <a:endParaRPr lang="en-US" dirty="0"/>
          </a:p>
        </p:txBody>
      </p:sp>
    </p:spTree>
    <p:extLst>
      <p:ext uri="{BB962C8B-B14F-4D97-AF65-F5344CB8AC3E}">
        <p14:creationId xmlns:p14="http://schemas.microsoft.com/office/powerpoint/2010/main" val="1318781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31798D-C628-3963-456F-6432D570E38B}"/>
              </a:ext>
            </a:extLst>
          </p:cNvPr>
          <p:cNvSpPr>
            <a:spLocks noGrp="1"/>
          </p:cNvSpPr>
          <p:nvPr>
            <p:ph type="title"/>
          </p:nvPr>
        </p:nvSpPr>
        <p:spPr/>
        <p:txBody>
          <a:bodyPr>
            <a:normAutofit/>
          </a:bodyPr>
          <a:lstStyle/>
          <a:p>
            <a:r>
              <a:rPr lang="en-US" sz="3600" dirty="0"/>
              <a:t>	</a:t>
            </a:r>
            <a:r>
              <a:rPr lang="en-US" sz="3600" dirty="0">
                <a:solidFill>
                  <a:srgbClr val="990033"/>
                </a:solidFill>
              </a:rPr>
              <a:t> </a:t>
            </a:r>
            <a:r>
              <a:rPr lang="en-US" sz="3600" u="sng" dirty="0">
                <a:solidFill>
                  <a:srgbClr val="990033"/>
                </a:solidFill>
              </a:rPr>
              <a:t>Trademarks in the Knowledge Based Economy</a:t>
            </a:r>
          </a:p>
        </p:txBody>
      </p:sp>
      <p:sp>
        <p:nvSpPr>
          <p:cNvPr id="3" name="Content Placeholder 2">
            <a:extLst>
              <a:ext uri="{FF2B5EF4-FFF2-40B4-BE49-F238E27FC236}">
                <a16:creationId xmlns="" xmlns:a16="http://schemas.microsoft.com/office/drawing/2014/main" id="{3915D301-FB32-2D74-6436-40ADFA4A9358}"/>
              </a:ext>
            </a:extLst>
          </p:cNvPr>
          <p:cNvSpPr>
            <a:spLocks noGrp="1"/>
          </p:cNvSpPr>
          <p:nvPr>
            <p:ph idx="1"/>
          </p:nvPr>
        </p:nvSpPr>
        <p:spPr/>
        <p:txBody>
          <a:bodyPr>
            <a:normAutofit/>
          </a:bodyPr>
          <a:lstStyle/>
          <a:p>
            <a:r>
              <a:rPr lang="en-US" sz="2400" b="0" i="0" dirty="0">
                <a:solidFill>
                  <a:schemeClr val="accent1"/>
                </a:solidFill>
                <a:effectLst/>
                <a:latin typeface="Verdana" panose="020B0604030504040204" pitchFamily="34" charset="0"/>
                <a:ea typeface="Verdana" panose="020B0604030504040204" pitchFamily="34" charset="0"/>
              </a:rPr>
              <a:t>Trademarks are words, names, symbols, slogans, smells, sounds or devices used by manufacturers of goods or providers of services to identify their goods and services. </a:t>
            </a:r>
          </a:p>
          <a:p>
            <a:r>
              <a:rPr lang="en-US" sz="2400" b="0" i="0" dirty="0">
                <a:solidFill>
                  <a:schemeClr val="accent1"/>
                </a:solidFill>
                <a:effectLst/>
                <a:latin typeface="Verdana" panose="020B0604030504040204" pitchFamily="34" charset="0"/>
                <a:ea typeface="Verdana" panose="020B0604030504040204" pitchFamily="34" charset="0"/>
              </a:rPr>
              <a:t>Trademarks include the bitten apple logo for computers </a:t>
            </a:r>
          </a:p>
          <a:p>
            <a:endParaRPr lang="en-US" sz="2400" b="0" i="0" dirty="0">
              <a:solidFill>
                <a:schemeClr val="accent1"/>
              </a:solidFill>
              <a:effectLst/>
              <a:latin typeface="Verdana" panose="020B0604030504040204" pitchFamily="34" charset="0"/>
              <a:ea typeface="Verdana" panose="020B0604030504040204" pitchFamily="34" charset="0"/>
            </a:endParaRPr>
          </a:p>
          <a:p>
            <a:r>
              <a:rPr lang="en-US" sz="2400" b="0" i="0" dirty="0">
                <a:solidFill>
                  <a:schemeClr val="accent1"/>
                </a:solidFill>
                <a:effectLst/>
                <a:latin typeface="Verdana" panose="020B0604030504040204" pitchFamily="34" charset="0"/>
                <a:ea typeface="Verdana" panose="020B0604030504040204" pitchFamily="34" charset="0"/>
              </a:rPr>
              <a:t> The word "Google" for Internet searching</a:t>
            </a:r>
          </a:p>
          <a:p>
            <a:r>
              <a:rPr lang="en-US" sz="2400" b="0" i="0" dirty="0">
                <a:solidFill>
                  <a:schemeClr val="accent1"/>
                </a:solidFill>
                <a:effectLst/>
                <a:latin typeface="Verdana" panose="020B0604030504040204" pitchFamily="34" charset="0"/>
                <a:ea typeface="Verdana" panose="020B0604030504040204" pitchFamily="34" charset="0"/>
              </a:rPr>
              <a:t> The roar of the MGM lion for films</a:t>
            </a:r>
          </a:p>
          <a:p>
            <a:r>
              <a:rPr lang="en-US" sz="2400" b="0" i="0" dirty="0">
                <a:solidFill>
                  <a:schemeClr val="accent1"/>
                </a:solidFill>
                <a:effectLst/>
                <a:latin typeface="Verdana" panose="020B0604030504040204" pitchFamily="34" charset="0"/>
                <a:ea typeface="Verdana" panose="020B0604030504040204" pitchFamily="34" charset="0"/>
              </a:rPr>
              <a:t>  Th</a:t>
            </a:r>
            <a:r>
              <a:rPr lang="en-US" sz="2400" dirty="0">
                <a:solidFill>
                  <a:schemeClr val="accent1"/>
                </a:solidFill>
                <a:latin typeface="Verdana" panose="020B0604030504040204" pitchFamily="34" charset="0"/>
                <a:ea typeface="Verdana" panose="020B0604030504040204" pitchFamily="34" charset="0"/>
              </a:rPr>
              <a:t>e u</a:t>
            </a:r>
            <a:r>
              <a:rPr lang="en-US" sz="2400" b="0" i="0" dirty="0">
                <a:solidFill>
                  <a:schemeClr val="accent1"/>
                </a:solidFill>
                <a:effectLst/>
                <a:latin typeface="Verdana" panose="020B0604030504040204" pitchFamily="34" charset="0"/>
                <a:ea typeface="Verdana" panose="020B0604030504040204" pitchFamily="34" charset="0"/>
              </a:rPr>
              <a:t>nique bottle design for soft drinks. </a:t>
            </a:r>
            <a:endParaRPr lang="en-US" sz="2400" dirty="0">
              <a:solidFill>
                <a:schemeClr val="accent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08529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2F7CA8B4-8796-C6CA-B8BE-01C4CBB2B4B9}"/>
              </a:ext>
            </a:extLst>
          </p:cNvPr>
          <p:cNvPicPr>
            <a:picLocks noChangeAspect="1"/>
          </p:cNvPicPr>
          <p:nvPr/>
        </p:nvPicPr>
        <p:blipFill>
          <a:blip r:embed="rId2"/>
          <a:stretch>
            <a:fillRect/>
          </a:stretch>
        </p:blipFill>
        <p:spPr>
          <a:xfrm>
            <a:off x="1423626" y="548391"/>
            <a:ext cx="1142857" cy="866667"/>
          </a:xfrm>
          <a:prstGeom prst="rect">
            <a:avLst/>
          </a:prstGeom>
        </p:spPr>
      </p:pic>
      <p:sp>
        <p:nvSpPr>
          <p:cNvPr id="3" name="Content Placeholder 2">
            <a:extLst>
              <a:ext uri="{FF2B5EF4-FFF2-40B4-BE49-F238E27FC236}">
                <a16:creationId xmlns="" xmlns:a16="http://schemas.microsoft.com/office/drawing/2014/main" id="{6A6A23FD-AA4C-82BF-A3FD-514E937C35A0}"/>
              </a:ext>
            </a:extLst>
          </p:cNvPr>
          <p:cNvSpPr>
            <a:spLocks noGrp="1"/>
          </p:cNvSpPr>
          <p:nvPr>
            <p:ph idx="1"/>
          </p:nvPr>
        </p:nvSpPr>
        <p:spPr/>
        <p:txBody>
          <a:bodyPr>
            <a:normAutofit/>
          </a:bodyPr>
          <a:lstStyle/>
          <a:p>
            <a:r>
              <a:rPr lang="en-US" sz="2400" b="0" i="0" dirty="0">
                <a:solidFill>
                  <a:schemeClr val="accent1"/>
                </a:solidFill>
                <a:effectLst/>
                <a:latin typeface="Verdana" panose="020B0604030504040204" pitchFamily="34" charset="0"/>
                <a:ea typeface="Verdana" panose="020B0604030504040204" pitchFamily="34" charset="0"/>
              </a:rPr>
              <a:t>Trademarks can endure forever so long as they are continuously used.</a:t>
            </a:r>
          </a:p>
          <a:p>
            <a:r>
              <a:rPr lang="en-US" sz="2400" b="0" i="0" dirty="0">
                <a:solidFill>
                  <a:schemeClr val="accent1"/>
                </a:solidFill>
                <a:effectLst/>
                <a:latin typeface="Verdana" panose="020B0604030504040204" pitchFamily="34" charset="0"/>
                <a:ea typeface="Verdana" panose="020B0604030504040204" pitchFamily="34" charset="0"/>
              </a:rPr>
              <a:t> Trademark rights in the United States can arise </a:t>
            </a:r>
            <a:r>
              <a:rPr lang="en-US" sz="2400" b="1" i="0" dirty="0">
                <a:solidFill>
                  <a:schemeClr val="accent1"/>
                </a:solidFill>
                <a:effectLst/>
                <a:latin typeface="Verdana" panose="020B0604030504040204" pitchFamily="34" charset="0"/>
                <a:ea typeface="Verdana" panose="020B0604030504040204" pitchFamily="34" charset="0"/>
              </a:rPr>
              <a:t>through use </a:t>
            </a:r>
            <a:r>
              <a:rPr lang="en-US" sz="2400" b="0" i="0" dirty="0">
                <a:solidFill>
                  <a:schemeClr val="accent1"/>
                </a:solidFill>
                <a:effectLst/>
                <a:latin typeface="Verdana" panose="020B0604030504040204" pitchFamily="34" charset="0"/>
                <a:ea typeface="Verdana" panose="020B0604030504040204" pitchFamily="34" charset="0"/>
              </a:rPr>
              <a:t>but such rights are limited to the geographic area where the mark is used. However, a federal trademark registration provides the presumption of rights throughout the United States, and companies can file for future protection of the trademark prior to use. By contrast, most foreign countries require registration with the government before recognizing trademark rights except, in some cases, for "famous" marks (startup trademarks are unlikely to be "famous" by these standards).</a:t>
            </a:r>
          </a:p>
          <a:p>
            <a:endParaRPr lang="en-US" dirty="0"/>
          </a:p>
        </p:txBody>
      </p:sp>
      <p:pic>
        <p:nvPicPr>
          <p:cNvPr id="6" name="Picture 5">
            <a:extLst>
              <a:ext uri="{FF2B5EF4-FFF2-40B4-BE49-F238E27FC236}">
                <a16:creationId xmlns="" xmlns:a16="http://schemas.microsoft.com/office/drawing/2014/main" id="{BC1C824B-6393-E8FB-9BA3-D05024D16F24}"/>
              </a:ext>
            </a:extLst>
          </p:cNvPr>
          <p:cNvPicPr>
            <a:picLocks noChangeAspect="1"/>
          </p:cNvPicPr>
          <p:nvPr/>
        </p:nvPicPr>
        <p:blipFill>
          <a:blip r:embed="rId3"/>
          <a:stretch>
            <a:fillRect/>
          </a:stretch>
        </p:blipFill>
        <p:spPr>
          <a:xfrm>
            <a:off x="3222005" y="324096"/>
            <a:ext cx="1628571" cy="1628571"/>
          </a:xfrm>
          <a:prstGeom prst="rect">
            <a:avLst/>
          </a:prstGeom>
        </p:spPr>
      </p:pic>
      <p:pic>
        <p:nvPicPr>
          <p:cNvPr id="7" name="Picture 6">
            <a:extLst>
              <a:ext uri="{FF2B5EF4-FFF2-40B4-BE49-F238E27FC236}">
                <a16:creationId xmlns="" xmlns:a16="http://schemas.microsoft.com/office/drawing/2014/main" id="{D10201F1-D016-0821-BFB7-7F989838D3AA}"/>
              </a:ext>
            </a:extLst>
          </p:cNvPr>
          <p:cNvPicPr>
            <a:picLocks noChangeAspect="1"/>
          </p:cNvPicPr>
          <p:nvPr/>
        </p:nvPicPr>
        <p:blipFill>
          <a:blip r:embed="rId4"/>
          <a:stretch>
            <a:fillRect/>
          </a:stretch>
        </p:blipFill>
        <p:spPr>
          <a:xfrm>
            <a:off x="6096000" y="253152"/>
            <a:ext cx="742857" cy="1457143"/>
          </a:xfrm>
          <a:prstGeom prst="rect">
            <a:avLst/>
          </a:prstGeom>
        </p:spPr>
      </p:pic>
    </p:spTree>
    <p:extLst>
      <p:ext uri="{BB962C8B-B14F-4D97-AF65-F5344CB8AC3E}">
        <p14:creationId xmlns:p14="http://schemas.microsoft.com/office/powerpoint/2010/main" val="4138868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A9C66E-972F-C4CA-3583-066CE4377FEF}"/>
              </a:ext>
            </a:extLst>
          </p:cNvPr>
          <p:cNvSpPr>
            <a:spLocks noGrp="1"/>
          </p:cNvSpPr>
          <p:nvPr>
            <p:ph type="title"/>
          </p:nvPr>
        </p:nvSpPr>
        <p:spPr>
          <a:xfrm>
            <a:off x="838200" y="365126"/>
            <a:ext cx="10515600" cy="1052614"/>
          </a:xfrm>
        </p:spPr>
        <p:txBody>
          <a:bodyPr/>
          <a:lstStyle/>
          <a:p>
            <a:r>
              <a:rPr lang="en-US" dirty="0"/>
              <a:t>	</a:t>
            </a:r>
            <a:r>
              <a:rPr lang="en-US" sz="3600" u="sng" dirty="0">
                <a:solidFill>
                  <a:srgbClr val="990033"/>
                </a:solidFill>
              </a:rPr>
              <a:t>Trademarks in the Knowledge Based Economy</a:t>
            </a:r>
          </a:p>
        </p:txBody>
      </p:sp>
      <p:sp>
        <p:nvSpPr>
          <p:cNvPr id="3" name="Content Placeholder 2">
            <a:extLst>
              <a:ext uri="{FF2B5EF4-FFF2-40B4-BE49-F238E27FC236}">
                <a16:creationId xmlns="" xmlns:a16="http://schemas.microsoft.com/office/drawing/2014/main" id="{C2DFA5CF-8DC1-0670-921B-AF7A56BD62A2}"/>
              </a:ext>
            </a:extLst>
          </p:cNvPr>
          <p:cNvSpPr>
            <a:spLocks noGrp="1"/>
          </p:cNvSpPr>
          <p:nvPr>
            <p:ph idx="1"/>
          </p:nvPr>
        </p:nvSpPr>
        <p:spPr>
          <a:xfrm>
            <a:off x="922089" y="1557177"/>
            <a:ext cx="10797331" cy="6294918"/>
          </a:xfrm>
        </p:spPr>
        <p:txBody>
          <a:bodyPr>
            <a:normAutofit fontScale="32500" lnSpcReduction="20000"/>
          </a:bodyPr>
          <a:lstStyle/>
          <a:p>
            <a:pPr>
              <a:lnSpc>
                <a:spcPct val="120000"/>
              </a:lnSpc>
              <a:spcBef>
                <a:spcPts val="0"/>
              </a:spcBef>
              <a:buFont typeface="Wingdings" panose="05000000000000000000" pitchFamily="2" charset="2"/>
              <a:buChar char="Ø"/>
            </a:pPr>
            <a:r>
              <a:rPr lang="en-US" sz="5500" b="0" i="0" dirty="0">
                <a:solidFill>
                  <a:schemeClr val="accent1"/>
                </a:solidFill>
                <a:effectLst/>
                <a:latin typeface="Verdana" panose="020B0604030504040204" pitchFamily="34" charset="0"/>
                <a:ea typeface="Verdana" panose="020B0604030504040204" pitchFamily="34" charset="0"/>
              </a:rPr>
              <a:t> trademark protects the owner's investment and reputation helps make sure the producer will get all the reputation-related and financial rewards associated with its product.</a:t>
            </a:r>
          </a:p>
          <a:p>
            <a:pPr>
              <a:lnSpc>
                <a:spcPct val="120000"/>
              </a:lnSpc>
              <a:spcBef>
                <a:spcPts val="0"/>
              </a:spcBef>
              <a:buFont typeface="Wingdings" panose="05000000000000000000" pitchFamily="2" charset="2"/>
              <a:buChar char="Ø"/>
            </a:pPr>
            <a:endParaRPr lang="en-US" sz="5500" baseline="30000" dirty="0">
              <a:solidFill>
                <a:schemeClr val="accent1"/>
              </a:solidFill>
              <a:latin typeface="Verdana" panose="020B0604030504040204" pitchFamily="34" charset="0"/>
              <a:ea typeface="Verdana" panose="020B0604030504040204" pitchFamily="34" charset="0"/>
            </a:endParaRPr>
          </a:p>
          <a:p>
            <a:pPr>
              <a:lnSpc>
                <a:spcPct val="120000"/>
              </a:lnSpc>
              <a:spcBef>
                <a:spcPts val="0"/>
              </a:spcBef>
              <a:buFont typeface="Wingdings" panose="05000000000000000000" pitchFamily="2" charset="2"/>
              <a:buChar char="Ø"/>
            </a:pPr>
            <a:r>
              <a:rPr lang="en-US" sz="5500" b="0" i="0" dirty="0">
                <a:solidFill>
                  <a:schemeClr val="accent1"/>
                </a:solidFill>
                <a:effectLst/>
                <a:latin typeface="Verdana" panose="020B0604030504040204" pitchFamily="34" charset="0"/>
                <a:ea typeface="Verdana" panose="020B0604030504040204" pitchFamily="34" charset="0"/>
              </a:rPr>
              <a:t>the crown jewel of a typical technology company is its intellectual property portfolio. Having a good basic understanding of intellectual property protection is essential for entrepreneurs to extract value out of their company's key assets and manage opportunities and risk arising from them. Trademarks are among these key assets</a:t>
            </a:r>
          </a:p>
          <a:p>
            <a:pPr marL="0" indent="0">
              <a:lnSpc>
                <a:spcPct val="120000"/>
              </a:lnSpc>
              <a:spcBef>
                <a:spcPts val="0"/>
              </a:spcBef>
              <a:buNone/>
            </a:pPr>
            <a:endParaRPr lang="en-US" sz="5500" baseline="30000" dirty="0">
              <a:solidFill>
                <a:schemeClr val="accent1"/>
              </a:solidFill>
              <a:latin typeface="Verdana" panose="020B0604030504040204" pitchFamily="34" charset="0"/>
              <a:ea typeface="Verdana" panose="020B0604030504040204" pitchFamily="34" charset="0"/>
            </a:endParaRPr>
          </a:p>
          <a:p>
            <a:pPr>
              <a:lnSpc>
                <a:spcPct val="120000"/>
              </a:lnSpc>
              <a:spcBef>
                <a:spcPts val="0"/>
              </a:spcBef>
              <a:buFont typeface="Wingdings" panose="05000000000000000000" pitchFamily="2" charset="2"/>
              <a:buChar char="Ø"/>
            </a:pPr>
            <a:r>
              <a:rPr lang="en-US" sz="5500" b="0" i="0" dirty="0">
                <a:solidFill>
                  <a:schemeClr val="accent1"/>
                </a:solidFill>
                <a:effectLst/>
                <a:latin typeface="Verdana" panose="020B0604030504040204" pitchFamily="34" charset="0"/>
                <a:ea typeface="Verdana" panose="020B0604030504040204" pitchFamily="34" charset="0"/>
              </a:rPr>
              <a:t> they confer the exclusive right to use a brand, therefore enhancing companies’ ability to appropriate the economic returns on new and existing products; they are an important aspect of contemporary culture world-wide; and they constitute a source of qualitative and quantitative information on socio-economic activities. </a:t>
            </a:r>
            <a:endParaRPr lang="en-US" sz="5500" baseline="30000" dirty="0">
              <a:solidFill>
                <a:schemeClr val="accent1"/>
              </a:solidFill>
              <a:latin typeface="Verdana" panose="020B0604030504040204" pitchFamily="34" charset="0"/>
              <a:ea typeface="Verdana" panose="020B0604030504040204" pitchFamily="34" charset="0"/>
            </a:endParaRPr>
          </a:p>
          <a:p>
            <a:pPr>
              <a:lnSpc>
                <a:spcPct val="120000"/>
              </a:lnSpc>
              <a:spcBef>
                <a:spcPts val="0"/>
              </a:spcBef>
              <a:buFont typeface="Wingdings" panose="05000000000000000000" pitchFamily="2" charset="2"/>
              <a:buChar char="Ø"/>
            </a:pPr>
            <a:endParaRPr lang="en-US" sz="5500" baseline="30000" dirty="0">
              <a:solidFill>
                <a:schemeClr val="accent1"/>
              </a:solidFill>
              <a:latin typeface="Verdana" panose="020B0604030504040204" pitchFamily="34" charset="0"/>
              <a:ea typeface="Verdana" panose="020B0604030504040204" pitchFamily="34" charset="0"/>
            </a:endParaRPr>
          </a:p>
          <a:p>
            <a:pPr>
              <a:lnSpc>
                <a:spcPct val="120000"/>
              </a:lnSpc>
              <a:spcBef>
                <a:spcPts val="0"/>
              </a:spcBef>
              <a:buFont typeface="Wingdings" panose="05000000000000000000" pitchFamily="2" charset="2"/>
              <a:buChar char="Ø"/>
            </a:pPr>
            <a:r>
              <a:rPr lang="en-US" sz="5500" b="0" i="0" dirty="0">
                <a:solidFill>
                  <a:schemeClr val="accent1"/>
                </a:solidFill>
                <a:effectLst/>
                <a:latin typeface="Verdana" panose="020B0604030504040204" pitchFamily="34" charset="0"/>
                <a:ea typeface="Verdana" panose="020B0604030504040204" pitchFamily="34" charset="0"/>
              </a:rPr>
              <a:t>They play a crucial role in the process of marketing innovations, being instrumental in differentiating the attributes of goods and services in the marketplace. These characteristics make trademarks a potential indicator of product innovation and sectoral change. </a:t>
            </a:r>
            <a:endParaRPr lang="en-US" sz="5500" baseline="30000" dirty="0">
              <a:solidFill>
                <a:schemeClr val="accent1"/>
              </a:solidFill>
              <a:latin typeface="Verdana" panose="020B0604030504040204" pitchFamily="34" charset="0"/>
              <a:ea typeface="Verdana" panose="020B0604030504040204" pitchFamily="34" charset="0"/>
            </a:endParaRPr>
          </a:p>
          <a:p>
            <a:pPr>
              <a:lnSpc>
                <a:spcPct val="120000"/>
              </a:lnSpc>
              <a:spcBef>
                <a:spcPts val="0"/>
              </a:spcBef>
              <a:buFont typeface="Wingdings" panose="05000000000000000000" pitchFamily="2" charset="2"/>
              <a:buChar char="Ø"/>
            </a:pPr>
            <a:endParaRPr lang="en-US" sz="6400" baseline="30000" dirty="0">
              <a:solidFill>
                <a:schemeClr val="accent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3217645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01BEE4-F000-4A47-10A1-EDA74F4119FE}"/>
              </a:ext>
            </a:extLst>
          </p:cNvPr>
          <p:cNvSpPr>
            <a:spLocks noGrp="1"/>
          </p:cNvSpPr>
          <p:nvPr>
            <p:ph type="title"/>
          </p:nvPr>
        </p:nvSpPr>
        <p:spPr/>
        <p:txBody>
          <a:bodyPr>
            <a:normAutofit/>
          </a:bodyPr>
          <a:lstStyle/>
          <a:p>
            <a:r>
              <a:rPr lang="en-US" sz="3600" dirty="0">
                <a:latin typeface="+mn-lt"/>
              </a:rPr>
              <a:t>	</a:t>
            </a:r>
            <a:r>
              <a:rPr lang="en-US" sz="3600" u="sng" dirty="0">
                <a:solidFill>
                  <a:srgbClr val="990033"/>
                </a:solidFill>
              </a:rPr>
              <a:t>Trademarks in the Knowledge Based Economy</a:t>
            </a:r>
          </a:p>
        </p:txBody>
      </p:sp>
      <p:sp>
        <p:nvSpPr>
          <p:cNvPr id="3" name="Content Placeholder 2">
            <a:extLst>
              <a:ext uri="{FF2B5EF4-FFF2-40B4-BE49-F238E27FC236}">
                <a16:creationId xmlns="" xmlns:a16="http://schemas.microsoft.com/office/drawing/2014/main" id="{1B26EE78-FC7C-A577-7087-5FBCC42722C3}"/>
              </a:ext>
            </a:extLst>
          </p:cNvPr>
          <p:cNvSpPr>
            <a:spLocks noGrp="1"/>
          </p:cNvSpPr>
          <p:nvPr>
            <p:ph idx="1"/>
          </p:nvPr>
        </p:nvSpPr>
        <p:spPr/>
        <p:txBody>
          <a:bodyPr>
            <a:normAutofit fontScale="25000" lnSpcReduction="20000"/>
          </a:bodyPr>
          <a:lstStyle/>
          <a:p>
            <a:pPr>
              <a:lnSpc>
                <a:spcPct val="120000"/>
              </a:lnSpc>
              <a:spcBef>
                <a:spcPts val="0"/>
              </a:spcBef>
            </a:pPr>
            <a:r>
              <a:rPr lang="en-US" sz="6000" b="0" i="0" dirty="0">
                <a:solidFill>
                  <a:schemeClr val="accent1"/>
                </a:solidFill>
                <a:effectLst/>
                <a:latin typeface="Verdana" panose="020B0604030504040204" pitchFamily="34" charset="0"/>
                <a:ea typeface="Verdana" panose="020B0604030504040204" pitchFamily="34" charset="0"/>
              </a:rPr>
              <a:t>Consumers' purchasing decisions are influenced by trademarks and the reputation such brands represent. It is important for business people to have an understanding of why trademarks are important assets and help grow their business. Here are the seven top reasons of why trademarks are important to your business.</a:t>
            </a:r>
            <a:endParaRPr lang="en-US" sz="6000" baseline="30000" dirty="0">
              <a:solidFill>
                <a:schemeClr val="accent1"/>
              </a:solidFill>
              <a:latin typeface="Verdana" panose="020B0604030504040204" pitchFamily="34" charset="0"/>
              <a:ea typeface="Verdana" panose="020B0604030504040204" pitchFamily="34" charset="0"/>
            </a:endParaRPr>
          </a:p>
          <a:p>
            <a:pPr algn="l">
              <a:lnSpc>
                <a:spcPct val="120000"/>
              </a:lnSpc>
              <a:spcBef>
                <a:spcPts val="0"/>
              </a:spcBef>
            </a:pPr>
            <a:endParaRPr lang="en-US" sz="6000" b="1" i="0" dirty="0">
              <a:solidFill>
                <a:schemeClr val="accent1"/>
              </a:solidFill>
              <a:effectLst/>
              <a:latin typeface="Verdana" panose="020B0604030504040204" pitchFamily="34" charset="0"/>
              <a:ea typeface="Verdana" panose="020B0604030504040204" pitchFamily="34" charset="0"/>
            </a:endParaRPr>
          </a:p>
          <a:p>
            <a:pPr algn="l">
              <a:lnSpc>
                <a:spcPct val="120000"/>
              </a:lnSpc>
              <a:spcBef>
                <a:spcPts val="0"/>
              </a:spcBef>
            </a:pPr>
            <a:endParaRPr lang="en-US" sz="6000" b="1" dirty="0">
              <a:solidFill>
                <a:schemeClr val="accent1"/>
              </a:solidFill>
              <a:latin typeface="Verdana" panose="020B0604030504040204" pitchFamily="34" charset="0"/>
              <a:ea typeface="Verdana" panose="020B0604030504040204" pitchFamily="34" charset="0"/>
            </a:endParaRPr>
          </a:p>
          <a:p>
            <a:pPr algn="l">
              <a:lnSpc>
                <a:spcPct val="120000"/>
              </a:lnSpc>
              <a:spcBef>
                <a:spcPts val="0"/>
              </a:spcBef>
            </a:pPr>
            <a:endParaRPr lang="en-US" sz="6000" b="1" i="0" dirty="0">
              <a:solidFill>
                <a:schemeClr val="accent1"/>
              </a:solidFill>
              <a:effectLst/>
              <a:latin typeface="Verdana" panose="020B0604030504040204" pitchFamily="34" charset="0"/>
              <a:ea typeface="Verdana" panose="020B0604030504040204" pitchFamily="34" charset="0"/>
            </a:endParaRPr>
          </a:p>
          <a:p>
            <a:pPr algn="l">
              <a:lnSpc>
                <a:spcPct val="120000"/>
              </a:lnSpc>
              <a:spcBef>
                <a:spcPts val="0"/>
              </a:spcBef>
            </a:pPr>
            <a:endParaRPr lang="en-US" sz="6000" b="1" dirty="0">
              <a:solidFill>
                <a:schemeClr val="accent1"/>
              </a:solidFill>
              <a:latin typeface="Verdana" panose="020B0604030504040204" pitchFamily="34" charset="0"/>
              <a:ea typeface="Verdana" panose="020B0604030504040204" pitchFamily="34" charset="0"/>
            </a:endParaRPr>
          </a:p>
          <a:p>
            <a:pPr algn="l">
              <a:lnSpc>
                <a:spcPct val="120000"/>
              </a:lnSpc>
              <a:spcBef>
                <a:spcPts val="0"/>
              </a:spcBef>
            </a:pPr>
            <a:r>
              <a:rPr lang="en-US" sz="6000" b="1" i="0" dirty="0">
                <a:solidFill>
                  <a:schemeClr val="accent1"/>
                </a:solidFill>
                <a:effectLst/>
                <a:latin typeface="Verdana" panose="020B0604030504040204" pitchFamily="34" charset="0"/>
                <a:ea typeface="Verdana" panose="020B0604030504040204" pitchFamily="34" charset="0"/>
              </a:rPr>
              <a:t>2. Trademarks make it easy for customers to find you</a:t>
            </a:r>
            <a:r>
              <a:rPr lang="en-US" sz="6000" b="0" i="0" dirty="0">
                <a:solidFill>
                  <a:schemeClr val="accent1"/>
                </a:solidFill>
                <a:effectLst/>
                <a:latin typeface="Verdana" panose="020B0604030504040204" pitchFamily="34" charset="0"/>
                <a:ea typeface="Verdana" panose="020B0604030504040204" pitchFamily="34" charset="0"/>
              </a:rPr>
              <a:t>. The marketplace is crowded and it's hard to distinguish your business from your competitors. Trademarks/brands are an efficient commercial communication tool to capture customer attention and make your business, products and services stand out.</a:t>
            </a:r>
          </a:p>
          <a:p>
            <a:pPr marL="0" indent="0" algn="l">
              <a:lnSpc>
                <a:spcPct val="120000"/>
              </a:lnSpc>
              <a:spcBef>
                <a:spcPts val="0"/>
              </a:spcBef>
              <a:buNone/>
            </a:pPr>
            <a:endParaRPr lang="en-US" sz="6000" b="0" i="0" dirty="0">
              <a:solidFill>
                <a:schemeClr val="accent1"/>
              </a:solidFill>
              <a:effectLst/>
              <a:latin typeface="Verdana" panose="020B0604030504040204" pitchFamily="34" charset="0"/>
              <a:ea typeface="Verdana" panose="020B0604030504040204" pitchFamily="34" charset="0"/>
            </a:endParaRPr>
          </a:p>
          <a:p>
            <a:pPr algn="l">
              <a:lnSpc>
                <a:spcPct val="120000"/>
              </a:lnSpc>
              <a:spcBef>
                <a:spcPts val="0"/>
              </a:spcBef>
            </a:pPr>
            <a:r>
              <a:rPr lang="en-US" sz="6000" b="0" i="0" dirty="0">
                <a:solidFill>
                  <a:schemeClr val="accent1"/>
                </a:solidFill>
                <a:effectLst/>
                <a:latin typeface="Verdana" panose="020B0604030504040204" pitchFamily="34" charset="0"/>
                <a:ea typeface="Verdana" panose="020B0604030504040204" pitchFamily="34" charset="0"/>
              </a:rPr>
              <a:t>Customers viewing a trademark immediately know who they are dealing with, the reputation of your business and are less likely to look for alternatives. Your brand could be the critical factor in driving a customer's purchase decision.</a:t>
            </a:r>
          </a:p>
          <a:p>
            <a:pPr marL="0" indent="0" algn="l">
              <a:lnSpc>
                <a:spcPct val="120000"/>
              </a:lnSpc>
              <a:spcBef>
                <a:spcPts val="0"/>
              </a:spcBef>
              <a:buNone/>
            </a:pPr>
            <a:endParaRPr lang="en-US" sz="6000" b="0" i="0" dirty="0">
              <a:solidFill>
                <a:schemeClr val="accent1"/>
              </a:solidFill>
              <a:effectLst/>
              <a:latin typeface="Verdana" panose="020B0604030504040204" pitchFamily="34" charset="0"/>
              <a:ea typeface="Verdana" panose="020B0604030504040204" pitchFamily="34" charset="0"/>
            </a:endParaRPr>
          </a:p>
          <a:p>
            <a:pPr algn="l">
              <a:lnSpc>
                <a:spcPct val="120000"/>
              </a:lnSpc>
              <a:spcBef>
                <a:spcPts val="0"/>
              </a:spcBef>
            </a:pPr>
            <a:r>
              <a:rPr lang="en-US" sz="6000" b="1" i="0" dirty="0">
                <a:solidFill>
                  <a:schemeClr val="accent1"/>
                </a:solidFill>
                <a:effectLst/>
                <a:latin typeface="Verdana" panose="020B0604030504040204" pitchFamily="34" charset="0"/>
                <a:ea typeface="Verdana" panose="020B0604030504040204" pitchFamily="34" charset="0"/>
              </a:rPr>
              <a:t>3. Trademarks allow businesses to effectively utilize the Internet and social media</a:t>
            </a:r>
            <a:r>
              <a:rPr lang="en-US" sz="6000" b="0" i="0" dirty="0">
                <a:solidFill>
                  <a:schemeClr val="accent1"/>
                </a:solidFill>
                <a:effectLst/>
                <a:latin typeface="Verdana" panose="020B0604030504040204" pitchFamily="34" charset="0"/>
                <a:ea typeface="Verdana" panose="020B0604030504040204" pitchFamily="34" charset="0"/>
              </a:rPr>
              <a:t>. Your brand is the first thing customers enter into a search engine or social media platform (Facebook, Twitter, Pinterest) when looking for your products and services.</a:t>
            </a:r>
          </a:p>
          <a:p>
            <a:pPr marL="0" indent="0" algn="l">
              <a:lnSpc>
                <a:spcPct val="120000"/>
              </a:lnSpc>
              <a:spcBef>
                <a:spcPts val="0"/>
              </a:spcBef>
              <a:buNone/>
            </a:pPr>
            <a:endParaRPr lang="en-US" sz="6000" b="0" i="0" dirty="0">
              <a:solidFill>
                <a:schemeClr val="accent1"/>
              </a:solidFill>
              <a:effectLst/>
              <a:latin typeface="Verdana" panose="020B0604030504040204" pitchFamily="34" charset="0"/>
              <a:ea typeface="Verdana" panose="020B0604030504040204" pitchFamily="34" charset="0"/>
            </a:endParaRPr>
          </a:p>
          <a:p>
            <a:pPr algn="l">
              <a:lnSpc>
                <a:spcPct val="120000"/>
              </a:lnSpc>
              <a:spcBef>
                <a:spcPts val="0"/>
              </a:spcBef>
            </a:pPr>
            <a:r>
              <a:rPr lang="en-US" sz="6000" b="0" i="0" dirty="0">
                <a:solidFill>
                  <a:schemeClr val="accent1"/>
                </a:solidFill>
                <a:effectLst/>
                <a:latin typeface="Verdana" panose="020B0604030504040204" pitchFamily="34" charset="0"/>
                <a:ea typeface="Verdana" panose="020B0604030504040204" pitchFamily="34" charset="0"/>
              </a:rPr>
              <a:t>Higher traffic on a website or social media platform translates into higher rankings, bringing even more traffic, more customers and more brand recognition.</a:t>
            </a:r>
          </a:p>
          <a:p>
            <a:pPr marL="0" indent="0">
              <a:lnSpc>
                <a:spcPct val="120000"/>
              </a:lnSpc>
              <a:spcBef>
                <a:spcPts val="0"/>
              </a:spcBef>
              <a:buNone/>
            </a:pPr>
            <a:r>
              <a:rPr lang="en-US" sz="4800" b="0" i="0" dirty="0">
                <a:solidFill>
                  <a:srgbClr val="374151"/>
                </a:solidFill>
                <a:effectLst/>
                <a:latin typeface="sofia-pro"/>
              </a:rPr>
              <a:t/>
            </a:r>
            <a:br>
              <a:rPr lang="en-US" sz="4800" b="0" i="0" dirty="0">
                <a:solidFill>
                  <a:srgbClr val="374151"/>
                </a:solidFill>
                <a:effectLst/>
                <a:latin typeface="sofia-pro"/>
              </a:rPr>
            </a:br>
            <a:endParaRPr lang="en-US" sz="4800" baseline="30000" dirty="0">
              <a:solidFill>
                <a:srgbClr val="0000FF"/>
              </a:solidFill>
            </a:endParaRPr>
          </a:p>
          <a:p>
            <a:pPr marL="914400" lvl="2" indent="0">
              <a:lnSpc>
                <a:spcPct val="120000"/>
              </a:lnSpc>
              <a:spcBef>
                <a:spcPts val="0"/>
              </a:spcBef>
              <a:buNone/>
            </a:pPr>
            <a:endParaRPr lang="en-US" sz="4800" baseline="30000" dirty="0">
              <a:solidFill>
                <a:srgbClr val="0000FF"/>
              </a:solidFill>
            </a:endParaRPr>
          </a:p>
          <a:p>
            <a:endParaRPr lang="en-US" dirty="0"/>
          </a:p>
        </p:txBody>
      </p:sp>
    </p:spTree>
    <p:extLst>
      <p:ext uri="{BB962C8B-B14F-4D97-AF65-F5344CB8AC3E}">
        <p14:creationId xmlns:p14="http://schemas.microsoft.com/office/powerpoint/2010/main" val="3462406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2BF796-E635-D308-250F-C60771DB67B2}"/>
              </a:ext>
            </a:extLst>
          </p:cNvPr>
          <p:cNvSpPr>
            <a:spLocks noGrp="1"/>
          </p:cNvSpPr>
          <p:nvPr>
            <p:ph type="title"/>
          </p:nvPr>
        </p:nvSpPr>
        <p:spPr/>
        <p:txBody>
          <a:bodyPr>
            <a:normAutofit/>
          </a:bodyPr>
          <a:lstStyle/>
          <a:p>
            <a:pPr algn="ctr"/>
            <a:r>
              <a:rPr lang="en-US" sz="3600" u="sng" dirty="0">
                <a:solidFill>
                  <a:srgbClr val="990033"/>
                </a:solidFill>
              </a:rPr>
              <a:t>Trademarks in the Knowledge Based Economy</a:t>
            </a:r>
          </a:p>
        </p:txBody>
      </p:sp>
      <p:sp>
        <p:nvSpPr>
          <p:cNvPr id="3" name="Content Placeholder 2">
            <a:extLst>
              <a:ext uri="{FF2B5EF4-FFF2-40B4-BE49-F238E27FC236}">
                <a16:creationId xmlns="" xmlns:a16="http://schemas.microsoft.com/office/drawing/2014/main" id="{38FCBA9D-EF73-6941-E0EB-AB5760F0217E}"/>
              </a:ext>
            </a:extLst>
          </p:cNvPr>
          <p:cNvSpPr>
            <a:spLocks noGrp="1"/>
          </p:cNvSpPr>
          <p:nvPr>
            <p:ph idx="1"/>
          </p:nvPr>
        </p:nvSpPr>
        <p:spPr/>
        <p:txBody>
          <a:bodyPr>
            <a:normAutofit/>
          </a:bodyPr>
          <a:lstStyle/>
          <a:p>
            <a:pPr marL="0" indent="0">
              <a:buNone/>
            </a:pPr>
            <a:r>
              <a:rPr lang="en-US" sz="2400" dirty="0">
                <a:solidFill>
                  <a:schemeClr val="accent1"/>
                </a:solidFill>
                <a:latin typeface="Verdana" panose="020B0604030504040204" pitchFamily="34" charset="0"/>
                <a:ea typeface="Verdana" panose="020B0604030504040204" pitchFamily="34" charset="0"/>
              </a:rPr>
              <a:t>Knowledge-asset trademarks identify and distinguish activities that involve the generation and accumulation of Knowledge Based Capital (KBC).  </a:t>
            </a:r>
          </a:p>
          <a:p>
            <a:pPr marL="0" indent="0">
              <a:buNone/>
            </a:pPr>
            <a:r>
              <a:rPr lang="en-US" sz="2400" dirty="0">
                <a:solidFill>
                  <a:schemeClr val="accent1"/>
                </a:solidFill>
                <a:latin typeface="Verdana" panose="020B0604030504040204" pitchFamily="34" charset="0"/>
                <a:ea typeface="Verdana" panose="020B0604030504040204" pitchFamily="34" charset="0"/>
              </a:rPr>
              <a:t>Three main KBC asset categories are: </a:t>
            </a:r>
          </a:p>
          <a:p>
            <a:pPr>
              <a:buFont typeface="Wingdings" panose="05000000000000000000" pitchFamily="2" charset="2"/>
              <a:buChar char="Ø"/>
            </a:pPr>
            <a:r>
              <a:rPr lang="en-US" sz="2400" dirty="0">
                <a:solidFill>
                  <a:schemeClr val="accent1"/>
                </a:solidFill>
                <a:latin typeface="Verdana" panose="020B0604030504040204" pitchFamily="34" charset="0"/>
                <a:ea typeface="Verdana" panose="020B0604030504040204" pitchFamily="34" charset="0"/>
              </a:rPr>
              <a:t> Intellectual Property</a:t>
            </a:r>
          </a:p>
          <a:p>
            <a:pPr>
              <a:buFont typeface="Wingdings" panose="05000000000000000000" pitchFamily="2" charset="2"/>
              <a:buChar char="Ø"/>
            </a:pPr>
            <a:r>
              <a:rPr lang="en-US" sz="2400" dirty="0">
                <a:solidFill>
                  <a:schemeClr val="accent1"/>
                </a:solidFill>
                <a:latin typeface="Verdana" panose="020B0604030504040204" pitchFamily="34" charset="0"/>
                <a:ea typeface="Verdana" panose="020B0604030504040204" pitchFamily="34" charset="0"/>
              </a:rPr>
              <a:t> R&amp;D</a:t>
            </a:r>
          </a:p>
          <a:p>
            <a:pPr>
              <a:buFont typeface="Wingdings" panose="05000000000000000000" pitchFamily="2" charset="2"/>
              <a:buChar char="Ø"/>
            </a:pPr>
            <a:r>
              <a:rPr lang="en-US" sz="2400" dirty="0">
                <a:solidFill>
                  <a:schemeClr val="accent1"/>
                </a:solidFill>
                <a:latin typeface="Verdana" panose="020B0604030504040204" pitchFamily="34" charset="0"/>
                <a:ea typeface="Verdana" panose="020B0604030504040204" pitchFamily="34" charset="0"/>
              </a:rPr>
              <a:t> Information and communication technologies (ICT). </a:t>
            </a:r>
          </a:p>
        </p:txBody>
      </p:sp>
    </p:spTree>
    <p:extLst>
      <p:ext uri="{BB962C8B-B14F-4D97-AF65-F5344CB8AC3E}">
        <p14:creationId xmlns:p14="http://schemas.microsoft.com/office/powerpoint/2010/main" val="4649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12FD70-9C5D-C3B2-9BBB-F23DB8F14D00}"/>
              </a:ext>
            </a:extLst>
          </p:cNvPr>
          <p:cNvSpPr>
            <a:spLocks noGrp="1"/>
          </p:cNvSpPr>
          <p:nvPr>
            <p:ph type="title"/>
          </p:nvPr>
        </p:nvSpPr>
        <p:spPr/>
        <p:txBody>
          <a:bodyPr>
            <a:normAutofit/>
          </a:bodyPr>
          <a:lstStyle/>
          <a:p>
            <a:r>
              <a:rPr lang="en-US" sz="3600" dirty="0">
                <a:latin typeface="+mn-lt"/>
              </a:rPr>
              <a:t>	</a:t>
            </a:r>
            <a:r>
              <a:rPr lang="en-US" sz="3600" u="sng" dirty="0">
                <a:solidFill>
                  <a:srgbClr val="990033"/>
                </a:solidFill>
              </a:rPr>
              <a:t>Trademarks in the Knowledge Based Economy</a:t>
            </a:r>
          </a:p>
        </p:txBody>
      </p:sp>
      <p:sp>
        <p:nvSpPr>
          <p:cNvPr id="3" name="Content Placeholder 2">
            <a:extLst>
              <a:ext uri="{FF2B5EF4-FFF2-40B4-BE49-F238E27FC236}">
                <a16:creationId xmlns="" xmlns:a16="http://schemas.microsoft.com/office/drawing/2014/main" id="{5A839D97-BA97-F9E4-6036-5A75EC2BA721}"/>
              </a:ext>
            </a:extLst>
          </p:cNvPr>
          <p:cNvSpPr>
            <a:spLocks noGrp="1"/>
          </p:cNvSpPr>
          <p:nvPr>
            <p:ph idx="1"/>
          </p:nvPr>
        </p:nvSpPr>
        <p:spPr>
          <a:xfrm>
            <a:off x="838200" y="1389398"/>
            <a:ext cx="10515600" cy="5229516"/>
          </a:xfrm>
        </p:spPr>
        <p:txBody>
          <a:bodyPr>
            <a:noAutofit/>
          </a:bodyPr>
          <a:lstStyle/>
          <a:p>
            <a:r>
              <a:rPr lang="en-US" sz="2000" dirty="0">
                <a:solidFill>
                  <a:schemeClr val="accent1"/>
                </a:solidFill>
                <a:latin typeface="Verdana" panose="020B0604030504040204" pitchFamily="34" charset="0"/>
                <a:ea typeface="Verdana" panose="020B0604030504040204" pitchFamily="34" charset="0"/>
              </a:rPr>
              <a:t>Increase in number of  U.S. trademark applications filed in class 42 from 2012-2022</a:t>
            </a:r>
          </a:p>
          <a:p>
            <a:r>
              <a:rPr lang="en-US" sz="2000" dirty="0">
                <a:solidFill>
                  <a:schemeClr val="accent1"/>
                </a:solidFill>
                <a:latin typeface="Verdana" panose="020B0604030504040204" pitchFamily="34" charset="0"/>
                <a:ea typeface="Verdana" panose="020B0604030504040204" pitchFamily="34" charset="0"/>
              </a:rPr>
              <a:t>2022		49,165</a:t>
            </a:r>
          </a:p>
          <a:p>
            <a:r>
              <a:rPr lang="en-US" sz="2000" dirty="0">
                <a:solidFill>
                  <a:schemeClr val="accent1"/>
                </a:solidFill>
                <a:latin typeface="Verdana" panose="020B0604030504040204" pitchFamily="34" charset="0"/>
                <a:ea typeface="Verdana" panose="020B0604030504040204" pitchFamily="34" charset="0"/>
              </a:rPr>
              <a:t>2021		44,230</a:t>
            </a:r>
          </a:p>
          <a:p>
            <a:r>
              <a:rPr lang="en-US" sz="2000" dirty="0">
                <a:solidFill>
                  <a:schemeClr val="accent1"/>
                </a:solidFill>
                <a:latin typeface="Verdana" panose="020B0604030504040204" pitchFamily="34" charset="0"/>
                <a:ea typeface="Verdana" panose="020B0604030504040204" pitchFamily="34" charset="0"/>
              </a:rPr>
              <a:t>2020		33,256</a:t>
            </a:r>
          </a:p>
          <a:p>
            <a:r>
              <a:rPr lang="en-US" sz="2000" dirty="0">
                <a:solidFill>
                  <a:schemeClr val="accent1"/>
                </a:solidFill>
                <a:latin typeface="Verdana" panose="020B0604030504040204" pitchFamily="34" charset="0"/>
                <a:ea typeface="Verdana" panose="020B0604030504040204" pitchFamily="34" charset="0"/>
              </a:rPr>
              <a:t>2019		28,468</a:t>
            </a:r>
          </a:p>
          <a:p>
            <a:r>
              <a:rPr lang="en-US" sz="2000" dirty="0">
                <a:solidFill>
                  <a:schemeClr val="accent1"/>
                </a:solidFill>
                <a:latin typeface="Verdana" panose="020B0604030504040204" pitchFamily="34" charset="0"/>
                <a:ea typeface="Verdana" panose="020B0604030504040204" pitchFamily="34" charset="0"/>
              </a:rPr>
              <a:t>2018		25,787</a:t>
            </a:r>
          </a:p>
          <a:p>
            <a:r>
              <a:rPr lang="en-US" sz="2000" dirty="0">
                <a:solidFill>
                  <a:schemeClr val="accent1"/>
                </a:solidFill>
                <a:latin typeface="Verdana" panose="020B0604030504040204" pitchFamily="34" charset="0"/>
                <a:ea typeface="Verdana" panose="020B0604030504040204" pitchFamily="34" charset="0"/>
              </a:rPr>
              <a:t>2017		24,063</a:t>
            </a:r>
          </a:p>
          <a:p>
            <a:r>
              <a:rPr lang="en-US" sz="2000" dirty="0">
                <a:solidFill>
                  <a:schemeClr val="accent1"/>
                </a:solidFill>
                <a:latin typeface="Verdana" panose="020B0604030504040204" pitchFamily="34" charset="0"/>
                <a:ea typeface="Verdana" panose="020B0604030504040204" pitchFamily="34" charset="0"/>
              </a:rPr>
              <a:t>2016		22,134</a:t>
            </a:r>
          </a:p>
          <a:p>
            <a:r>
              <a:rPr lang="en-US" sz="2000" dirty="0">
                <a:solidFill>
                  <a:schemeClr val="accent1"/>
                </a:solidFill>
                <a:latin typeface="Verdana" panose="020B0604030504040204" pitchFamily="34" charset="0"/>
                <a:ea typeface="Verdana" panose="020B0604030504040204" pitchFamily="34" charset="0"/>
              </a:rPr>
              <a:t>2015		16,407</a:t>
            </a:r>
          </a:p>
          <a:p>
            <a:r>
              <a:rPr lang="en-US" sz="2000" dirty="0">
                <a:solidFill>
                  <a:schemeClr val="accent1"/>
                </a:solidFill>
                <a:latin typeface="Verdana" panose="020B0604030504040204" pitchFamily="34" charset="0"/>
                <a:ea typeface="Verdana" panose="020B0604030504040204" pitchFamily="34" charset="0"/>
              </a:rPr>
              <a:t>2014		10,627</a:t>
            </a:r>
          </a:p>
          <a:p>
            <a:r>
              <a:rPr lang="en-US" sz="2000" dirty="0">
                <a:solidFill>
                  <a:schemeClr val="accent1"/>
                </a:solidFill>
                <a:latin typeface="Verdana" panose="020B0604030504040204" pitchFamily="34" charset="0"/>
                <a:ea typeface="Verdana" panose="020B0604030504040204" pitchFamily="34" charset="0"/>
              </a:rPr>
              <a:t>2013		8,530</a:t>
            </a:r>
          </a:p>
          <a:p>
            <a:r>
              <a:rPr lang="en-US" sz="2000" dirty="0">
                <a:solidFill>
                  <a:schemeClr val="accent1"/>
                </a:solidFill>
                <a:latin typeface="Verdana" panose="020B0604030504040204" pitchFamily="34" charset="0"/>
                <a:ea typeface="Verdana" panose="020B0604030504040204" pitchFamily="34" charset="0"/>
              </a:rPr>
              <a:t>2012		7,808</a:t>
            </a:r>
          </a:p>
        </p:txBody>
      </p:sp>
    </p:spTree>
    <p:extLst>
      <p:ext uri="{BB962C8B-B14F-4D97-AF65-F5344CB8AC3E}">
        <p14:creationId xmlns:p14="http://schemas.microsoft.com/office/powerpoint/2010/main" val="4108941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E62EC3-802E-5F0B-E0D9-D25EAAA30B72}"/>
              </a:ext>
            </a:extLst>
          </p:cNvPr>
          <p:cNvSpPr>
            <a:spLocks noGrp="1"/>
          </p:cNvSpPr>
          <p:nvPr>
            <p:ph type="title"/>
          </p:nvPr>
        </p:nvSpPr>
        <p:spPr>
          <a:xfrm>
            <a:off x="838200" y="345418"/>
            <a:ext cx="10515600" cy="1325563"/>
          </a:xfrm>
        </p:spPr>
        <p:txBody>
          <a:bodyPr>
            <a:normAutofit/>
          </a:bodyPr>
          <a:lstStyle/>
          <a:p>
            <a:r>
              <a:rPr lang="en-US" sz="3600" dirty="0">
                <a:latin typeface="+mn-lt"/>
              </a:rPr>
              <a:t>	</a:t>
            </a:r>
            <a:r>
              <a:rPr lang="en-US" sz="3600" u="sng" dirty="0">
                <a:solidFill>
                  <a:srgbClr val="990033"/>
                </a:solidFill>
              </a:rPr>
              <a:t>Trademarks in the Knowledge Based Economy</a:t>
            </a:r>
          </a:p>
        </p:txBody>
      </p:sp>
      <p:sp>
        <p:nvSpPr>
          <p:cNvPr id="3" name="Content Placeholder 2">
            <a:extLst>
              <a:ext uri="{FF2B5EF4-FFF2-40B4-BE49-F238E27FC236}">
                <a16:creationId xmlns="" xmlns:a16="http://schemas.microsoft.com/office/drawing/2014/main" id="{C001BE50-68FA-88FA-24E8-42426DBFF1CA}"/>
              </a:ext>
            </a:extLst>
          </p:cNvPr>
          <p:cNvSpPr>
            <a:spLocks noGrp="1"/>
          </p:cNvSpPr>
          <p:nvPr>
            <p:ph idx="1"/>
          </p:nvPr>
        </p:nvSpPr>
        <p:spPr>
          <a:xfrm>
            <a:off x="838200" y="1805918"/>
            <a:ext cx="10515600" cy="4351338"/>
          </a:xfrm>
        </p:spPr>
        <p:txBody>
          <a:bodyPr>
            <a:normAutofit/>
          </a:bodyPr>
          <a:lstStyle/>
          <a:p>
            <a:pPr>
              <a:buFont typeface="Wingdings" panose="05000000000000000000" pitchFamily="2" charset="2"/>
              <a:buChar char="Ø"/>
            </a:pPr>
            <a:r>
              <a:rPr lang="en-US" sz="2000" u="sng" dirty="0">
                <a:solidFill>
                  <a:schemeClr val="accent1"/>
                </a:solidFill>
                <a:latin typeface="Verdana" panose="020B0604030504040204" pitchFamily="34" charset="0"/>
                <a:ea typeface="Verdana" panose="020B0604030504040204" pitchFamily="34" charset="0"/>
              </a:rPr>
              <a:t>IP Related Transaction Related Trademarks</a:t>
            </a:r>
            <a:r>
              <a:rPr lang="en-US" sz="2000" dirty="0">
                <a:solidFill>
                  <a:schemeClr val="accent1"/>
                </a:solidFill>
                <a:latin typeface="Verdana" panose="020B0604030504040204" pitchFamily="34" charset="0"/>
                <a:ea typeface="Verdana" panose="020B0604030504040204" pitchFamily="34" charset="0"/>
              </a:rPr>
              <a:t>: Covers activities related to the protection, management, and commercialization of IP rights- e.g. </a:t>
            </a:r>
            <a:r>
              <a:rPr lang="en-US" sz="2000" dirty="0" err="1">
                <a:solidFill>
                  <a:schemeClr val="accent1"/>
                </a:solidFill>
                <a:latin typeface="Verdana" panose="020B0604030504040204" pitchFamily="34" charset="0"/>
                <a:ea typeface="Verdana" panose="020B0604030504040204" pitchFamily="34" charset="0"/>
              </a:rPr>
              <a:t>patend</a:t>
            </a:r>
            <a:r>
              <a:rPr lang="en-US" sz="2000" dirty="0">
                <a:solidFill>
                  <a:schemeClr val="accent1"/>
                </a:solidFill>
                <a:latin typeface="Verdana" panose="020B0604030504040204" pitchFamily="34" charset="0"/>
                <a:ea typeface="Verdana" panose="020B0604030504040204" pitchFamily="34" charset="0"/>
              </a:rPr>
              <a:t> licensing,  consultation and mediation in the field of IP- Class 45 of the Nice Classification of Goods and Services</a:t>
            </a:r>
          </a:p>
          <a:p>
            <a:endParaRPr lang="en-US" sz="2000" dirty="0">
              <a:solidFill>
                <a:schemeClr val="accent1"/>
              </a:solidFill>
              <a:latin typeface="Verdana" panose="020B0604030504040204" pitchFamily="34" charset="0"/>
              <a:ea typeface="Verdana" panose="020B0604030504040204" pitchFamily="34" charset="0"/>
            </a:endParaRPr>
          </a:p>
          <a:p>
            <a:pPr>
              <a:buFont typeface="Wingdings" panose="05000000000000000000" pitchFamily="2" charset="2"/>
              <a:buChar char="Ø"/>
            </a:pPr>
            <a:r>
              <a:rPr lang="en-US" sz="2000" u="sng" dirty="0">
                <a:solidFill>
                  <a:schemeClr val="accent1"/>
                </a:solidFill>
                <a:latin typeface="Verdana" panose="020B0604030504040204" pitchFamily="34" charset="0"/>
                <a:ea typeface="Verdana" panose="020B0604030504040204" pitchFamily="34" charset="0"/>
              </a:rPr>
              <a:t>R&amp;D related Trademarks: </a:t>
            </a:r>
            <a:r>
              <a:rPr lang="en-US" sz="2000" dirty="0">
                <a:solidFill>
                  <a:schemeClr val="accent1"/>
                </a:solidFill>
                <a:latin typeface="Verdana" panose="020B0604030504040204" pitchFamily="34" charset="0"/>
                <a:ea typeface="Verdana" panose="020B0604030504040204" pitchFamily="34" charset="0"/>
              </a:rPr>
              <a:t> Covers scientific  and technological services and related research and design services; industrial analysis </a:t>
            </a:r>
            <a:r>
              <a:rPr lang="en-US" sz="2000" dirty="0" err="1">
                <a:solidFill>
                  <a:schemeClr val="accent1"/>
                </a:solidFill>
                <a:latin typeface="Verdana" panose="020B0604030504040204" pitchFamily="34" charset="0"/>
                <a:ea typeface="Verdana" panose="020B0604030504040204" pitchFamily="34" charset="0"/>
              </a:rPr>
              <a:t>amd</a:t>
            </a:r>
            <a:r>
              <a:rPr lang="en-US" sz="2000" dirty="0">
                <a:solidFill>
                  <a:schemeClr val="accent1"/>
                </a:solidFill>
                <a:latin typeface="Verdana" panose="020B0604030504040204" pitchFamily="34" charset="0"/>
                <a:ea typeface="Verdana" panose="020B0604030504040204" pitchFamily="34" charset="0"/>
              </a:rPr>
              <a:t> research services, and design and development of computer hardware and software- Class 42 of the Nice Classification of Goods and Services</a:t>
            </a:r>
          </a:p>
          <a:p>
            <a:endParaRPr lang="en-US" sz="2000" dirty="0">
              <a:solidFill>
                <a:schemeClr val="accent1"/>
              </a:solidFill>
              <a:latin typeface="Verdana" panose="020B0604030504040204" pitchFamily="34" charset="0"/>
              <a:ea typeface="Verdana" panose="020B0604030504040204" pitchFamily="34" charset="0"/>
            </a:endParaRPr>
          </a:p>
          <a:p>
            <a:pPr>
              <a:buFont typeface="Wingdings" panose="05000000000000000000" pitchFamily="2" charset="2"/>
              <a:buChar char="Ø"/>
            </a:pPr>
            <a:r>
              <a:rPr lang="en-US" sz="2000" u="sng" dirty="0">
                <a:solidFill>
                  <a:schemeClr val="accent1"/>
                </a:solidFill>
                <a:latin typeface="Verdana" panose="020B0604030504040204" pitchFamily="34" charset="0"/>
                <a:ea typeface="Verdana" panose="020B0604030504040204" pitchFamily="34" charset="0"/>
              </a:rPr>
              <a:t>ICT Related Trademarks</a:t>
            </a:r>
            <a:r>
              <a:rPr lang="en-US" sz="2000" dirty="0">
                <a:solidFill>
                  <a:schemeClr val="accent1"/>
                </a:solidFill>
                <a:latin typeface="Verdana" panose="020B0604030504040204" pitchFamily="34" charset="0"/>
                <a:ea typeface="Verdana" panose="020B0604030504040204" pitchFamily="34" charset="0"/>
              </a:rPr>
              <a:t>: Classes 9, 41, and 42</a:t>
            </a:r>
          </a:p>
        </p:txBody>
      </p:sp>
    </p:spTree>
    <p:extLst>
      <p:ext uri="{BB962C8B-B14F-4D97-AF65-F5344CB8AC3E}">
        <p14:creationId xmlns:p14="http://schemas.microsoft.com/office/powerpoint/2010/main" val="1095656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13CB90-E562-4201-B334-F0564F0748C8}"/>
              </a:ext>
            </a:extLst>
          </p:cNvPr>
          <p:cNvSpPr>
            <a:spLocks noGrp="1"/>
          </p:cNvSpPr>
          <p:nvPr>
            <p:ph type="title"/>
          </p:nvPr>
        </p:nvSpPr>
        <p:spPr/>
        <p:txBody>
          <a:bodyPr>
            <a:normAutofit/>
          </a:bodyPr>
          <a:lstStyle/>
          <a:p>
            <a:pPr algn="ctr"/>
            <a:r>
              <a:rPr lang="en-US" sz="3600" u="sng" dirty="0">
                <a:solidFill>
                  <a:srgbClr val="990033"/>
                </a:solidFill>
                <a:latin typeface="Calibri Light" panose="020F0302020204030204" pitchFamily="34" charset="0"/>
                <a:ea typeface="Calibri Light" panose="020F0302020204030204" pitchFamily="34" charset="0"/>
                <a:cs typeface="Calibri Light" panose="020F0302020204030204" pitchFamily="34" charset="0"/>
              </a:rPr>
              <a:t>Trademarks in the Knowledge Based Economy</a:t>
            </a:r>
          </a:p>
        </p:txBody>
      </p:sp>
      <p:sp>
        <p:nvSpPr>
          <p:cNvPr id="3" name="Content Placeholder 2">
            <a:extLst>
              <a:ext uri="{FF2B5EF4-FFF2-40B4-BE49-F238E27FC236}">
                <a16:creationId xmlns="" xmlns:a16="http://schemas.microsoft.com/office/drawing/2014/main" id="{A877FE83-E904-400D-A7E0-2AAC83F082D0}"/>
              </a:ext>
            </a:extLst>
          </p:cNvPr>
          <p:cNvSpPr>
            <a:spLocks noGrp="1"/>
          </p:cNvSpPr>
          <p:nvPr>
            <p:ph idx="1"/>
          </p:nvPr>
        </p:nvSpPr>
        <p:spPr/>
        <p:txBody>
          <a:bodyPr>
            <a:normAutofit/>
          </a:bodyPr>
          <a:lstStyle/>
          <a:p>
            <a:r>
              <a:rPr lang="en-US" sz="2400" dirty="0">
                <a:solidFill>
                  <a:schemeClr val="accent1"/>
                </a:solidFill>
                <a:latin typeface="Verdana" panose="020B0604030504040204" pitchFamily="34" charset="0"/>
                <a:ea typeface="Verdana" panose="020B0604030504040204" pitchFamily="34" charset="0"/>
              </a:rPr>
              <a:t>The ever increasing competition in the business world compels companies to be distinct; </a:t>
            </a:r>
            <a:r>
              <a:rPr lang="en-US" sz="2400" i="1" dirty="0">
                <a:solidFill>
                  <a:schemeClr val="accent1"/>
                </a:solidFill>
                <a:latin typeface="Verdana" panose="020B0604030504040204" pitchFamily="34" charset="0"/>
                <a:ea typeface="Verdana" panose="020B0604030504040204" pitchFamily="34" charset="0"/>
              </a:rPr>
              <a:t> i.e. </a:t>
            </a:r>
            <a:r>
              <a:rPr lang="en-US" sz="2400" dirty="0">
                <a:solidFill>
                  <a:schemeClr val="accent1"/>
                </a:solidFill>
                <a:latin typeface="Verdana" panose="020B0604030504040204" pitchFamily="34" charset="0"/>
                <a:ea typeface="Verdana" panose="020B0604030504040204" pitchFamily="34" charset="0"/>
              </a:rPr>
              <a:t>to stand out in order to garner a larger customer base and market share. </a:t>
            </a:r>
          </a:p>
          <a:p>
            <a:r>
              <a:rPr lang="en-US" sz="2400" dirty="0">
                <a:solidFill>
                  <a:schemeClr val="accent1"/>
                </a:solidFill>
                <a:latin typeface="Verdana" panose="020B0604030504040204" pitchFamily="34" charset="0"/>
                <a:ea typeface="Verdana" panose="020B0604030504040204" pitchFamily="34" charset="0"/>
              </a:rPr>
              <a:t>Trade name, trademarks and domain names may be the prime elements that differentiate one’s product from those of competitors.</a:t>
            </a:r>
          </a:p>
          <a:p>
            <a:r>
              <a:rPr lang="en-US" sz="2400" dirty="0">
                <a:solidFill>
                  <a:schemeClr val="accent1"/>
                </a:solidFill>
                <a:latin typeface="Verdana" panose="020B0604030504040204" pitchFamily="34" charset="0"/>
                <a:ea typeface="Verdana" panose="020B0604030504040204" pitchFamily="34" charset="0"/>
              </a:rPr>
              <a:t>Proper selection and use of</a:t>
            </a:r>
            <a:r>
              <a:rPr lang="en-US" sz="2400" b="1" dirty="0">
                <a:solidFill>
                  <a:schemeClr val="accent1"/>
                </a:solidFill>
                <a:latin typeface="Verdana" panose="020B0604030504040204" pitchFamily="34" charset="0"/>
                <a:ea typeface="Verdana" panose="020B0604030504040204" pitchFamily="34" charset="0"/>
              </a:rPr>
              <a:t> trademarks </a:t>
            </a:r>
            <a:r>
              <a:rPr lang="en-US" sz="2400" dirty="0">
                <a:solidFill>
                  <a:schemeClr val="accent1"/>
                </a:solidFill>
                <a:latin typeface="Verdana" panose="020B0604030504040204" pitchFamily="34" charset="0"/>
                <a:ea typeface="Verdana" panose="020B0604030504040204" pitchFamily="34" charset="0"/>
              </a:rPr>
              <a:t>are one of the principal means that companies use to accomplish this, apart from the huge investments they make in advertising campaigns and incentives to attract buyers. </a:t>
            </a:r>
          </a:p>
          <a:p>
            <a:endParaRPr lang="en-US" dirty="0">
              <a:solidFill>
                <a:srgbClr val="0000FF"/>
              </a:solidFill>
            </a:endParaRPr>
          </a:p>
          <a:p>
            <a:endParaRPr lang="en-US" dirty="0">
              <a:solidFill>
                <a:srgbClr val="FF3300"/>
              </a:solidFill>
            </a:endParaRPr>
          </a:p>
        </p:txBody>
      </p:sp>
    </p:spTree>
    <p:extLst>
      <p:ext uri="{BB962C8B-B14F-4D97-AF65-F5344CB8AC3E}">
        <p14:creationId xmlns:p14="http://schemas.microsoft.com/office/powerpoint/2010/main" val="356070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DA5789-AAE5-FDF1-951A-0CC1DCC4BB31}"/>
              </a:ext>
            </a:extLst>
          </p:cNvPr>
          <p:cNvSpPr>
            <a:spLocks noGrp="1"/>
          </p:cNvSpPr>
          <p:nvPr>
            <p:ph type="title"/>
          </p:nvPr>
        </p:nvSpPr>
        <p:spPr/>
        <p:txBody>
          <a:bodyPr>
            <a:normAutofit/>
          </a:bodyPr>
          <a:lstStyle/>
          <a:p>
            <a:pPr algn="ctr"/>
            <a:r>
              <a:rPr lang="en-US" sz="3600" u="sng"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What is meant by knowledge-based economy</a:t>
            </a:r>
            <a:r>
              <a:rPr lang="en-US" sz="3600"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a:t>
            </a:r>
            <a:endParaRPr lang="en-US" sz="3600" dirty="0">
              <a:solidFill>
                <a:srgbClr val="C00000"/>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 xmlns:a16="http://schemas.microsoft.com/office/drawing/2014/main" id="{39193657-F9A8-87EC-F845-34A717665DA7}"/>
              </a:ext>
            </a:extLst>
          </p:cNvPr>
          <p:cNvSpPr>
            <a:spLocks noGrp="1"/>
          </p:cNvSpPr>
          <p:nvPr>
            <p:ph idx="1"/>
          </p:nvPr>
        </p:nvSpPr>
        <p:spPr/>
        <p:txBody>
          <a:bodyPr>
            <a:normAutofit fontScale="85000" lnSpcReduction="10000"/>
          </a:bodyPr>
          <a:lstStyle/>
          <a:p>
            <a:r>
              <a:rPr lang="en-US" dirty="0">
                <a:solidFill>
                  <a:schemeClr val="accent1"/>
                </a:solidFill>
                <a:latin typeface="Verdana" panose="020B0604030504040204" pitchFamily="34" charset="0"/>
                <a:ea typeface="Verdana" panose="020B0604030504040204" pitchFamily="34" charset="0"/>
              </a:rPr>
              <a:t>A knowledge-based economy is a post-industrial economic system that heavily relies intellectual property rather than natural resources or tangible assets.</a:t>
            </a:r>
          </a:p>
          <a:p>
            <a:r>
              <a:rPr lang="en-US" dirty="0">
                <a:solidFill>
                  <a:schemeClr val="accent1"/>
                </a:solidFill>
                <a:latin typeface="Verdana" panose="020B0604030504040204" pitchFamily="34" charset="0"/>
                <a:ea typeface="Verdana" panose="020B0604030504040204" pitchFamily="34" charset="0"/>
              </a:rPr>
              <a:t>Just as the industrial revolution paved the way for the manufacturing economies in the 20</a:t>
            </a:r>
            <a:r>
              <a:rPr lang="en-US" baseline="30000" dirty="0">
                <a:solidFill>
                  <a:schemeClr val="accent1"/>
                </a:solidFill>
                <a:latin typeface="Verdana" panose="020B0604030504040204" pitchFamily="34" charset="0"/>
                <a:ea typeface="Verdana" panose="020B0604030504040204" pitchFamily="34" charset="0"/>
              </a:rPr>
              <a:t>th</a:t>
            </a:r>
            <a:r>
              <a:rPr lang="en-US" dirty="0">
                <a:solidFill>
                  <a:schemeClr val="accent1"/>
                </a:solidFill>
                <a:latin typeface="Verdana" panose="020B0604030504040204" pitchFamily="34" charset="0"/>
                <a:ea typeface="Verdana" panose="020B0604030504040204" pitchFamily="34" charset="0"/>
              </a:rPr>
              <a:t> century, the advent of the information age did the same for the knowledge economies of the 21</a:t>
            </a:r>
            <a:r>
              <a:rPr lang="en-US" baseline="30000" dirty="0">
                <a:solidFill>
                  <a:schemeClr val="accent1"/>
                </a:solidFill>
                <a:latin typeface="Verdana" panose="020B0604030504040204" pitchFamily="34" charset="0"/>
                <a:ea typeface="Verdana" panose="020B0604030504040204" pitchFamily="34" charset="0"/>
              </a:rPr>
              <a:t>st</a:t>
            </a:r>
            <a:r>
              <a:rPr lang="en-US" dirty="0">
                <a:solidFill>
                  <a:schemeClr val="accent1"/>
                </a:solidFill>
                <a:latin typeface="Verdana" panose="020B0604030504040204" pitchFamily="34" charset="0"/>
                <a:ea typeface="Verdana" panose="020B0604030504040204" pitchFamily="34" charset="0"/>
              </a:rPr>
              <a:t> century.</a:t>
            </a:r>
          </a:p>
          <a:p>
            <a:r>
              <a:rPr lang="en-US" dirty="0">
                <a:solidFill>
                  <a:schemeClr val="accent1"/>
                </a:solidFill>
                <a:latin typeface="Verdana" panose="020B0604030504040204" pitchFamily="34" charset="0"/>
                <a:ea typeface="Verdana" panose="020B0604030504040204" pitchFamily="34" charset="0"/>
              </a:rPr>
              <a:t>Science and technology patents have become more important to a company’s success in many cases than owning the physical capital necessary to engage in the mass production of goods.  </a:t>
            </a:r>
          </a:p>
          <a:p>
            <a:r>
              <a:rPr lang="en-US" dirty="0">
                <a:solidFill>
                  <a:schemeClr val="accent1"/>
                </a:solidFill>
                <a:latin typeface="Verdana" panose="020B0604030504040204" pitchFamily="34" charset="0"/>
                <a:ea typeface="Verdana" panose="020B0604030504040204" pitchFamily="34" charset="0"/>
              </a:rPr>
              <a:t>Economist at the U.S. Chamber of Commerce say that knowledge related industries account for a full third of the countries gross domestic product.</a:t>
            </a:r>
          </a:p>
        </p:txBody>
      </p:sp>
    </p:spTree>
    <p:extLst>
      <p:ext uri="{BB962C8B-B14F-4D97-AF65-F5344CB8AC3E}">
        <p14:creationId xmlns:p14="http://schemas.microsoft.com/office/powerpoint/2010/main" val="41152819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D34361-857B-4795-A52D-F1F971C5022D}"/>
              </a:ext>
            </a:extLst>
          </p:cNvPr>
          <p:cNvSpPr>
            <a:spLocks noGrp="1"/>
          </p:cNvSpPr>
          <p:nvPr>
            <p:ph type="title"/>
          </p:nvPr>
        </p:nvSpPr>
        <p:spPr/>
        <p:txBody>
          <a:bodyPr>
            <a:normAutofit/>
          </a:bodyPr>
          <a:lstStyle/>
          <a:p>
            <a:pPr algn="ctr"/>
            <a:r>
              <a:rPr lang="en-US" sz="3600" u="sng" dirty="0">
                <a:solidFill>
                  <a:srgbClr val="990033"/>
                </a:solidFill>
                <a:ea typeface="Tahoma" panose="020B0604030504040204" pitchFamily="34" charset="0"/>
                <a:cs typeface="Tahoma" panose="020B0604030504040204" pitchFamily="34" charset="0"/>
              </a:rPr>
              <a:t>Why Are </a:t>
            </a:r>
            <a:r>
              <a:rPr lang="en-US" sz="3600" u="sng" dirty="0">
                <a:solidFill>
                  <a:srgbClr val="990033"/>
                </a:solidFill>
                <a:ea typeface="Tahoma" panose="020B0604030504040204" pitchFamily="34" charset="0"/>
                <a:cs typeface="Calibri" panose="020F0502020204030204" pitchFamily="34" charset="0"/>
              </a:rPr>
              <a:t>Trademarks</a:t>
            </a:r>
            <a:r>
              <a:rPr lang="en-US" sz="3600" u="sng" dirty="0">
                <a:solidFill>
                  <a:srgbClr val="990033"/>
                </a:solidFill>
                <a:ea typeface="Tahoma" panose="020B0604030504040204" pitchFamily="34" charset="0"/>
                <a:cs typeface="Tahoma" panose="020B0604030504040204" pitchFamily="34" charset="0"/>
              </a:rPr>
              <a:t> Important</a:t>
            </a:r>
            <a:r>
              <a:rPr lang="en-US" sz="3600" dirty="0">
                <a:solidFill>
                  <a:srgbClr val="990033"/>
                </a:solidFill>
                <a:ea typeface="Tahoma" panose="020B0604030504040204" pitchFamily="34" charset="0"/>
                <a:cs typeface="Tahoma" panose="020B0604030504040204" pitchFamily="34" charset="0"/>
              </a:rPr>
              <a:t>?</a:t>
            </a:r>
            <a:endParaRPr lang="en-US" sz="3600" dirty="0">
              <a:solidFill>
                <a:srgbClr val="990033"/>
              </a:solidFill>
            </a:endParaRPr>
          </a:p>
        </p:txBody>
      </p:sp>
      <p:sp>
        <p:nvSpPr>
          <p:cNvPr id="3" name="Content Placeholder 2">
            <a:extLst>
              <a:ext uri="{FF2B5EF4-FFF2-40B4-BE49-F238E27FC236}">
                <a16:creationId xmlns="" xmlns:a16="http://schemas.microsoft.com/office/drawing/2014/main" id="{36FE573F-075D-440E-8DAC-F28C38602AE5}"/>
              </a:ext>
            </a:extLst>
          </p:cNvPr>
          <p:cNvSpPr>
            <a:spLocks noGrp="1"/>
          </p:cNvSpPr>
          <p:nvPr>
            <p:ph idx="1"/>
          </p:nvPr>
        </p:nvSpPr>
        <p:spPr/>
        <p:txBody>
          <a:bodyPr>
            <a:normAutofit/>
          </a:bodyPr>
          <a:lstStyle/>
          <a:p>
            <a:pPr>
              <a:buFont typeface="Wingdings" panose="05000000000000000000" pitchFamily="2" charset="2"/>
              <a:buChar char="Ø"/>
            </a:pPr>
            <a:r>
              <a:rPr lang="en-US" sz="2000" dirty="0">
                <a:solidFill>
                  <a:schemeClr val="accent1"/>
                </a:solidFill>
                <a:latin typeface="Verdana" panose="020B0604030504040204" pitchFamily="34" charset="0"/>
                <a:ea typeface="Verdana" panose="020B0604030504040204" pitchFamily="34" charset="0"/>
              </a:rPr>
              <a:t>Trademarks are an effective communication tool. </a:t>
            </a:r>
          </a:p>
          <a:p>
            <a:pPr marL="0" indent="0">
              <a:buNone/>
            </a:pPr>
            <a:r>
              <a:rPr lang="en-US" sz="2000" dirty="0">
                <a:solidFill>
                  <a:schemeClr val="accent1"/>
                </a:solidFill>
                <a:latin typeface="Verdana" panose="020B0604030504040204" pitchFamily="34" charset="0"/>
                <a:ea typeface="Verdana" panose="020B0604030504040204" pitchFamily="34" charset="0"/>
              </a:rPr>
              <a:t> A single brand or logo can convey intellectual and emotional attributes and messages about a company, its reputation, and the products and services it offers.</a:t>
            </a:r>
          </a:p>
          <a:p>
            <a:pPr>
              <a:buFont typeface="Wingdings" panose="05000000000000000000" pitchFamily="2" charset="2"/>
              <a:buChar char="Ø"/>
            </a:pPr>
            <a:r>
              <a:rPr lang="en-US" sz="2000" dirty="0">
                <a:solidFill>
                  <a:schemeClr val="accent1"/>
                </a:solidFill>
                <a:latin typeface="Verdana" panose="020B0604030504040204" pitchFamily="34" charset="0"/>
                <a:ea typeface="Verdana" panose="020B0604030504040204" pitchFamily="34" charset="0"/>
              </a:rPr>
              <a:t>Trademarks make it easy for purchasers to find products. </a:t>
            </a:r>
          </a:p>
          <a:p>
            <a:pPr marL="0" indent="0">
              <a:buNone/>
            </a:pPr>
            <a:r>
              <a:rPr lang="en-US" sz="2000" dirty="0">
                <a:solidFill>
                  <a:schemeClr val="accent1"/>
                </a:solidFill>
                <a:latin typeface="Verdana" panose="020B0604030504040204" pitchFamily="34" charset="0"/>
                <a:ea typeface="Verdana" panose="020B0604030504040204" pitchFamily="34" charset="0"/>
              </a:rPr>
              <a:t>The marketplace is crowded and it’s hard to distinguish your business from your competitors. Trademarks/brands are an efficient commercial communication tool to capture customer attention and make your business, products and services stand out.</a:t>
            </a:r>
          </a:p>
          <a:p>
            <a:pPr>
              <a:buFont typeface="Wingdings" panose="05000000000000000000" pitchFamily="2" charset="2"/>
              <a:buChar char="Ø"/>
            </a:pPr>
            <a:r>
              <a:rPr lang="en-US" sz="2000" dirty="0">
                <a:solidFill>
                  <a:schemeClr val="accent1"/>
                </a:solidFill>
                <a:latin typeface="Verdana" panose="020B0604030504040204" pitchFamily="34" charset="0"/>
                <a:ea typeface="Verdana" panose="020B0604030504040204" pitchFamily="34" charset="0"/>
              </a:rPr>
              <a:t> Trademarks allow businesses to utilize the Internet and social media.</a:t>
            </a:r>
          </a:p>
          <a:p>
            <a:pPr marL="0" indent="0">
              <a:buNone/>
            </a:pPr>
            <a:r>
              <a:rPr lang="en-US" sz="2000" dirty="0">
                <a:solidFill>
                  <a:schemeClr val="accent1"/>
                </a:solidFill>
                <a:latin typeface="Verdana" panose="020B0604030504040204" pitchFamily="34" charset="0"/>
                <a:ea typeface="Verdana" panose="020B0604030504040204" pitchFamily="34" charset="0"/>
              </a:rPr>
              <a:t> Your brand is the first thing customers enter into a search engine or social media platform (Facebook, </a:t>
            </a:r>
            <a:r>
              <a:rPr lang="en-US" sz="2000" dirty="0" err="1">
                <a:solidFill>
                  <a:schemeClr val="accent1"/>
                </a:solidFill>
                <a:latin typeface="Verdana" panose="020B0604030504040204" pitchFamily="34" charset="0"/>
                <a:ea typeface="Verdana" panose="020B0604030504040204" pitchFamily="34" charset="0"/>
              </a:rPr>
              <a:t>Instagram,Twitter</a:t>
            </a:r>
            <a:r>
              <a:rPr lang="en-US" sz="2000" dirty="0">
                <a:solidFill>
                  <a:schemeClr val="accent1"/>
                </a:solidFill>
                <a:latin typeface="Verdana" panose="020B0604030504040204" pitchFamily="34" charset="0"/>
                <a:ea typeface="Verdana" panose="020B0604030504040204" pitchFamily="34" charset="0"/>
              </a:rPr>
              <a:t>, Pinterest) when looking for your products and services.</a:t>
            </a:r>
          </a:p>
          <a:p>
            <a:pPr marL="0" indent="0">
              <a:buNone/>
            </a:pPr>
            <a:endParaRPr lang="en-US" sz="2000" dirty="0">
              <a:solidFill>
                <a:schemeClr val="accent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26039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A63A83-AE1F-48C9-9843-A22922A2CDBB}"/>
              </a:ext>
            </a:extLst>
          </p:cNvPr>
          <p:cNvSpPr>
            <a:spLocks noGrp="1"/>
          </p:cNvSpPr>
          <p:nvPr>
            <p:ph type="title"/>
          </p:nvPr>
        </p:nvSpPr>
        <p:spPr/>
        <p:txBody>
          <a:bodyPr>
            <a:normAutofit/>
          </a:bodyPr>
          <a:lstStyle/>
          <a:p>
            <a:pPr algn="ctr"/>
            <a:r>
              <a:rPr lang="en-US" sz="3600" u="sng" dirty="0">
                <a:solidFill>
                  <a:srgbClr val="990033"/>
                </a:solidFill>
                <a:ea typeface="Tahoma" panose="020B0604030504040204" pitchFamily="34" charset="0"/>
                <a:cs typeface="Tahoma" panose="020B0604030504040204" pitchFamily="34" charset="0"/>
              </a:rPr>
              <a:t>Why Are Trademarks Important</a:t>
            </a:r>
            <a:r>
              <a:rPr lang="en-US" sz="3600" dirty="0">
                <a:solidFill>
                  <a:srgbClr val="990033"/>
                </a:solidFill>
                <a:ea typeface="Tahoma" panose="020B0604030504040204" pitchFamily="34" charset="0"/>
                <a:cs typeface="Tahoma" panose="020B0604030504040204" pitchFamily="34" charset="0"/>
              </a:rPr>
              <a:t>? </a:t>
            </a:r>
            <a:endParaRPr lang="en-US" sz="3600" dirty="0"/>
          </a:p>
        </p:txBody>
      </p:sp>
      <p:sp>
        <p:nvSpPr>
          <p:cNvPr id="3" name="Content Placeholder 2">
            <a:extLst>
              <a:ext uri="{FF2B5EF4-FFF2-40B4-BE49-F238E27FC236}">
                <a16:creationId xmlns="" xmlns:a16="http://schemas.microsoft.com/office/drawing/2014/main" id="{6BEBAC3D-6C4C-48EA-91B7-F2C15B840F30}"/>
              </a:ext>
            </a:extLst>
          </p:cNvPr>
          <p:cNvSpPr>
            <a:spLocks noGrp="1"/>
          </p:cNvSpPr>
          <p:nvPr>
            <p:ph idx="1"/>
          </p:nvPr>
        </p:nvSpPr>
        <p:spPr/>
        <p:txBody>
          <a:bodyPr>
            <a:normAutofit/>
          </a:bodyPr>
          <a:lstStyle/>
          <a:p>
            <a:pPr>
              <a:buFont typeface="Wingdings" panose="05000000000000000000" pitchFamily="2" charset="2"/>
              <a:buChar char="Ø"/>
            </a:pPr>
            <a:r>
              <a:rPr lang="en-US" sz="2000" dirty="0">
                <a:solidFill>
                  <a:schemeClr val="accent1"/>
                </a:solidFill>
                <a:latin typeface="Verdana" panose="020B0604030504040204" pitchFamily="34" charset="0"/>
                <a:ea typeface="Verdana" panose="020B0604030504040204" pitchFamily="34" charset="0"/>
              </a:rPr>
              <a:t>Trademarks are a valuable asset.</a:t>
            </a:r>
          </a:p>
          <a:p>
            <a:pPr marL="0" indent="0">
              <a:buNone/>
            </a:pPr>
            <a:r>
              <a:rPr lang="en-US" sz="2000" dirty="0">
                <a:solidFill>
                  <a:schemeClr val="accent1"/>
                </a:solidFill>
                <a:latin typeface="Verdana" panose="020B0604030504040204" pitchFamily="34" charset="0"/>
                <a:ea typeface="Verdana" panose="020B0604030504040204" pitchFamily="34" charset="0"/>
              </a:rPr>
              <a:t> Trademarks can appreciate in value over time. The more your business reputation grows, the more valuable a brand will be.</a:t>
            </a:r>
          </a:p>
          <a:p>
            <a:pPr>
              <a:buFont typeface="Wingdings" panose="05000000000000000000" pitchFamily="2" charset="2"/>
              <a:buChar char="Ø"/>
            </a:pPr>
            <a:r>
              <a:rPr lang="en-US" sz="2000" dirty="0">
                <a:solidFill>
                  <a:schemeClr val="accent1"/>
                </a:solidFill>
                <a:latin typeface="Verdana" panose="020B0604030504040204" pitchFamily="34" charset="0"/>
                <a:ea typeface="Verdana" panose="020B0604030504040204" pitchFamily="34" charset="0"/>
              </a:rPr>
              <a:t>Trademarks are a bargain to obtain. </a:t>
            </a:r>
          </a:p>
          <a:p>
            <a:pPr marL="0" indent="0">
              <a:buNone/>
            </a:pPr>
            <a:r>
              <a:rPr lang="en-US" sz="2000" dirty="0">
                <a:solidFill>
                  <a:schemeClr val="accent1"/>
                </a:solidFill>
                <a:latin typeface="Verdana" panose="020B0604030504040204" pitchFamily="34" charset="0"/>
                <a:ea typeface="Verdana" panose="020B0604030504040204" pitchFamily="34" charset="0"/>
              </a:rPr>
              <a:t>The US. Patent and Trademark Office charges as little as $225 + attorney fees to obtain trademark registration, only a few hundred dollars  + attorneys fees after five years and another few hundred dollars every ten years.</a:t>
            </a:r>
          </a:p>
          <a:p>
            <a:pPr marL="0" indent="0">
              <a:buNone/>
            </a:pPr>
            <a:endParaRPr lang="en-US" sz="2400" dirty="0">
              <a:solidFill>
                <a:schemeClr val="accent1"/>
              </a:solidFill>
              <a:latin typeface="Verdana" panose="020B0604030504040204" pitchFamily="34" charset="0"/>
              <a:ea typeface="Verdana" panose="020B0604030504040204" pitchFamily="34" charset="0"/>
            </a:endParaRPr>
          </a:p>
          <a:p>
            <a:pPr marL="0" indent="0">
              <a:buNone/>
            </a:pPr>
            <a:endParaRPr lang="en-US" dirty="0">
              <a:solidFill>
                <a:srgbClr val="0000FF"/>
              </a:solidFill>
            </a:endParaRPr>
          </a:p>
        </p:txBody>
      </p:sp>
    </p:spTree>
    <p:extLst>
      <p:ext uri="{BB962C8B-B14F-4D97-AF65-F5344CB8AC3E}">
        <p14:creationId xmlns:p14="http://schemas.microsoft.com/office/powerpoint/2010/main" val="1604291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01D50D-422B-4E0B-8636-A68752AE9D05}"/>
              </a:ext>
            </a:extLst>
          </p:cNvPr>
          <p:cNvSpPr>
            <a:spLocks noGrp="1"/>
          </p:cNvSpPr>
          <p:nvPr>
            <p:ph type="title"/>
          </p:nvPr>
        </p:nvSpPr>
        <p:spPr/>
        <p:txBody>
          <a:bodyPr>
            <a:normAutofit/>
          </a:bodyPr>
          <a:lstStyle/>
          <a:p>
            <a:pPr algn="ctr"/>
            <a:r>
              <a:rPr lang="en-US" sz="3600" u="sng" dirty="0">
                <a:solidFill>
                  <a:srgbClr val="990033"/>
                </a:solidFill>
                <a:ea typeface="Tahoma" panose="020B0604030504040204" pitchFamily="34" charset="0"/>
                <a:cs typeface="Tahoma" panose="020B0604030504040204" pitchFamily="34" charset="0"/>
              </a:rPr>
              <a:t>Why Are Trademarks Important</a:t>
            </a:r>
            <a:r>
              <a:rPr lang="en-US" sz="3600" dirty="0">
                <a:solidFill>
                  <a:srgbClr val="990033"/>
                </a:solidFill>
                <a:ea typeface="Tahoma" panose="020B0604030504040204" pitchFamily="34" charset="0"/>
                <a:cs typeface="Tahoma" panose="020B0604030504040204" pitchFamily="34" charset="0"/>
              </a:rPr>
              <a:t>?</a:t>
            </a:r>
            <a:endParaRPr lang="en-US" sz="3600" dirty="0"/>
          </a:p>
        </p:txBody>
      </p:sp>
      <p:sp>
        <p:nvSpPr>
          <p:cNvPr id="3" name="Content Placeholder 2">
            <a:extLst>
              <a:ext uri="{FF2B5EF4-FFF2-40B4-BE49-F238E27FC236}">
                <a16:creationId xmlns="" xmlns:a16="http://schemas.microsoft.com/office/drawing/2014/main" id="{4B844DAF-E546-4D58-B688-5D58C4D1F715}"/>
              </a:ext>
            </a:extLst>
          </p:cNvPr>
          <p:cNvSpPr>
            <a:spLocks noGrp="1"/>
          </p:cNvSpPr>
          <p:nvPr>
            <p:ph idx="1"/>
          </p:nvPr>
        </p:nvSpPr>
        <p:spPr>
          <a:xfrm>
            <a:off x="838200" y="1825625"/>
            <a:ext cx="10515600" cy="4667250"/>
          </a:xfrm>
        </p:spPr>
        <p:txBody>
          <a:bodyPr>
            <a:noAutofit/>
          </a:bodyPr>
          <a:lstStyle/>
          <a:p>
            <a:pPr marL="0" indent="0">
              <a:buNone/>
            </a:pPr>
            <a:endParaRPr lang="en-US" sz="2400" dirty="0">
              <a:solidFill>
                <a:schemeClr val="accent1"/>
              </a:solidFill>
              <a:latin typeface="Verdana" panose="020B0604030504040204" pitchFamily="34" charset="0"/>
              <a:ea typeface="Verdana" panose="020B0604030504040204" pitchFamily="34" charset="0"/>
            </a:endParaRPr>
          </a:p>
          <a:p>
            <a:pPr>
              <a:buFont typeface="Wingdings" panose="05000000000000000000" pitchFamily="2" charset="2"/>
              <a:buChar char="Ø"/>
            </a:pPr>
            <a:r>
              <a:rPr lang="en-US" sz="2000" dirty="0">
                <a:solidFill>
                  <a:schemeClr val="accent1"/>
                </a:solidFill>
                <a:latin typeface="Verdana" panose="020B0604030504040204" pitchFamily="34" charset="0"/>
                <a:ea typeface="Verdana" panose="020B0604030504040204" pitchFamily="34" charset="0"/>
              </a:rPr>
              <a:t>Trademarks never expire. </a:t>
            </a:r>
          </a:p>
          <a:p>
            <a:pPr marL="0" indent="0">
              <a:buNone/>
            </a:pPr>
            <a:r>
              <a:rPr lang="en-US" sz="2000" dirty="0">
                <a:solidFill>
                  <a:schemeClr val="accent1"/>
                </a:solidFill>
                <a:latin typeface="Verdana" panose="020B0604030504040204" pitchFamily="34" charset="0"/>
                <a:ea typeface="Verdana" panose="020B0604030504040204" pitchFamily="34" charset="0"/>
              </a:rPr>
              <a:t>A trademark will not expire as long as it is being used in commerce. Some of the most recognized brands in the world today have been around for over a hundred years. Mercedes was first registered in 1900. Pepsi-Cola was registered in 1896. Singer Sewing Machines was registered in 1922.</a:t>
            </a:r>
          </a:p>
          <a:p>
            <a:pPr>
              <a:buFont typeface="Wingdings" panose="05000000000000000000" pitchFamily="2" charset="2"/>
              <a:buChar char="Ø"/>
            </a:pPr>
            <a:r>
              <a:rPr lang="en-US" sz="2000" dirty="0">
                <a:solidFill>
                  <a:schemeClr val="accent1"/>
                </a:solidFill>
                <a:latin typeface="Verdana" panose="020B0604030504040204" pitchFamily="34" charset="0"/>
                <a:ea typeface="Verdana" panose="020B0604030504040204" pitchFamily="34" charset="0"/>
              </a:rPr>
              <a:t>Trademarks can make hiring easier. </a:t>
            </a:r>
          </a:p>
          <a:p>
            <a:pPr marL="0" indent="0">
              <a:buNone/>
            </a:pPr>
            <a:r>
              <a:rPr lang="en-US" sz="2000" dirty="0">
                <a:solidFill>
                  <a:schemeClr val="accent1"/>
                </a:solidFill>
                <a:latin typeface="Verdana" panose="020B0604030504040204" pitchFamily="34" charset="0"/>
                <a:ea typeface="Verdana" panose="020B0604030504040204" pitchFamily="34" charset="0"/>
              </a:rPr>
              <a:t>Brands can inspire positive feelings in peoples’ minds. As a result, employment opportunities are more attractive to candidates. Employee retention can be higher if employees have positive feelings for the brand and the products and services offered</a:t>
            </a:r>
          </a:p>
          <a:p>
            <a:pPr marL="0" indent="0">
              <a:buNone/>
            </a:pPr>
            <a:endParaRPr lang="en-US" sz="2400" dirty="0">
              <a:solidFill>
                <a:schemeClr val="accent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4659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A7E6828-658C-06C6-98C7-4B63658A687F}"/>
              </a:ext>
            </a:extLst>
          </p:cNvPr>
          <p:cNvSpPr>
            <a:spLocks noGrp="1"/>
          </p:cNvSpPr>
          <p:nvPr>
            <p:ph type="title"/>
          </p:nvPr>
        </p:nvSpPr>
        <p:spPr/>
        <p:txBody>
          <a:bodyPr>
            <a:normAutofit/>
          </a:bodyPr>
          <a:lstStyle/>
          <a:p>
            <a:r>
              <a:rPr lang="en-US" sz="3600" dirty="0"/>
              <a:t>		</a:t>
            </a:r>
            <a:r>
              <a:rPr lang="en-US" sz="3600"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 Challenges in Trademark Protection in the 				</a:t>
            </a:r>
            <a:r>
              <a:rPr lang="en-US" sz="3600" u="sng"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Knowledge Based Economy</a:t>
            </a:r>
            <a:endParaRPr lang="en-US" sz="3600" u="sng" dirty="0"/>
          </a:p>
        </p:txBody>
      </p:sp>
      <p:sp>
        <p:nvSpPr>
          <p:cNvPr id="3" name="Content Placeholder 2">
            <a:extLst>
              <a:ext uri="{FF2B5EF4-FFF2-40B4-BE49-F238E27FC236}">
                <a16:creationId xmlns="" xmlns:a16="http://schemas.microsoft.com/office/drawing/2014/main" id="{4F8CF6D4-A8F3-C9EB-47BB-E264A150CAC7}"/>
              </a:ext>
            </a:extLst>
          </p:cNvPr>
          <p:cNvSpPr>
            <a:spLocks noGrp="1"/>
          </p:cNvSpPr>
          <p:nvPr>
            <p:ph idx="1"/>
          </p:nvPr>
        </p:nvSpPr>
        <p:spPr/>
        <p:txBody>
          <a:bodyPr/>
          <a:lstStyle/>
          <a:p>
            <a:pPr marL="0" marR="0">
              <a:spcBef>
                <a:spcPts val="0"/>
              </a:spcBef>
              <a:spcAft>
                <a:spcPts val="0"/>
              </a:spcAft>
            </a:pP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Knowledge based economy has created and continues to create new challenges for IP owners in both procuring and enforcing trademark rights  </a:t>
            </a:r>
          </a:p>
          <a:p>
            <a:pPr marL="0" marR="0">
              <a:spcBef>
                <a:spcPts val="0"/>
              </a:spcBef>
              <a:spcAft>
                <a:spcPts val="0"/>
              </a:spcAft>
            </a:pPr>
            <a:endPar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This is primarily because our laws and administrative rules have not kept pace with the advent of new types of businesses that are quickly replacing traditional businesses which are technology or knowledge driven. </a:t>
            </a:r>
          </a:p>
          <a:p>
            <a:pPr marL="0" marR="0" indent="0">
              <a:spcBef>
                <a:spcPts val="0"/>
              </a:spcBef>
              <a:spcAft>
                <a:spcPts val="0"/>
              </a:spcAft>
              <a:buNone/>
            </a:pP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Perhaps some of the best examples are:</a:t>
            </a:r>
          </a:p>
          <a:p>
            <a:pPr marL="0" marR="0" indent="0">
              <a:spcBef>
                <a:spcPts val="0"/>
              </a:spcBef>
              <a:spcAft>
                <a:spcPts val="0"/>
              </a:spcAft>
              <a:buNone/>
            </a:pPr>
            <a:endPar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buFont typeface="Wingdings" panose="05000000000000000000" pitchFamily="2" charset="2"/>
              <a:buChar char="Ø"/>
            </a:pPr>
            <a:r>
              <a:rPr lang="en-US" sz="20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T</a:t>
            </a: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he  in-road that UBER and LIFT has made in the taxi business;</a:t>
            </a:r>
          </a:p>
          <a:p>
            <a:pPr marR="0">
              <a:spcBef>
                <a:spcPts val="0"/>
              </a:spcBef>
              <a:spcAft>
                <a:spcPts val="0"/>
              </a:spcAft>
              <a:buFont typeface="Wingdings" panose="05000000000000000000" pitchFamily="2" charset="2"/>
              <a:buChar char="Ø"/>
            </a:pPr>
            <a:r>
              <a:rPr lang="en-US" sz="20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T</a:t>
            </a: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he ability for purchasers to buy every conceivable product from AMAZON without leaving her home; </a:t>
            </a:r>
          </a:p>
          <a:p>
            <a:pPr marR="0">
              <a:spcBef>
                <a:spcPts val="0"/>
              </a:spcBef>
              <a:spcAft>
                <a:spcPts val="0"/>
              </a:spcAft>
              <a:buFont typeface="Wingdings" panose="05000000000000000000" pitchFamily="2" charset="2"/>
              <a:buChar char="Ø"/>
            </a:pP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Attending virtual meetings via ZOOM or TEAMS; </a:t>
            </a:r>
          </a:p>
          <a:p>
            <a:pPr marR="0">
              <a:spcBef>
                <a:spcPts val="0"/>
              </a:spcBef>
              <a:spcAft>
                <a:spcPts val="0"/>
              </a:spcAft>
              <a:buFont typeface="Wingdings" panose="05000000000000000000" pitchFamily="2" charset="2"/>
              <a:buChar char="Ø"/>
            </a:pP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The social media platforms such as FACEBOOK, </a:t>
            </a:r>
            <a:r>
              <a:rPr lang="en-US" sz="20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LinkedIN</a:t>
            </a:r>
            <a:r>
              <a:rPr lang="en-US" sz="2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TWITTER, TIK TOK, YOU TUBE. </a:t>
            </a:r>
          </a:p>
          <a:p>
            <a:pPr marL="0" marR="0" indent="0">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88140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3F56FB-E2D9-46FD-8895-3BD67B5B2DA4}"/>
              </a:ext>
            </a:extLst>
          </p:cNvPr>
          <p:cNvSpPr>
            <a:spLocks noGrp="1"/>
          </p:cNvSpPr>
          <p:nvPr>
            <p:ph type="title"/>
          </p:nvPr>
        </p:nvSpPr>
        <p:spPr/>
        <p:txBody>
          <a:bodyPr>
            <a:normAutofit/>
          </a:bodyPr>
          <a:lstStyle/>
          <a:p>
            <a:pPr algn="ctr"/>
            <a:r>
              <a:rPr lang="en-US" sz="3600"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Challenges in Trademark Protection in the Knowledge Based Economy</a:t>
            </a:r>
            <a:endParaRPr lang="en-US" sz="3600" dirty="0">
              <a:solidFill>
                <a:srgbClr val="990033"/>
              </a:solidFill>
            </a:endParaRPr>
          </a:p>
        </p:txBody>
      </p:sp>
      <p:sp>
        <p:nvSpPr>
          <p:cNvPr id="3" name="Content Placeholder 2">
            <a:extLst>
              <a:ext uri="{FF2B5EF4-FFF2-40B4-BE49-F238E27FC236}">
                <a16:creationId xmlns="" xmlns:a16="http://schemas.microsoft.com/office/drawing/2014/main" id="{A4AB2487-5CC7-4E93-B7F9-C049B0998700}"/>
              </a:ext>
            </a:extLst>
          </p:cNvPr>
          <p:cNvSpPr>
            <a:spLocks noGrp="1"/>
          </p:cNvSpPr>
          <p:nvPr>
            <p:ph idx="1"/>
          </p:nvPr>
        </p:nvSpPr>
        <p:spPr/>
        <p:txBody>
          <a:bodyPr>
            <a:normAutofit fontScale="25000" lnSpcReduction="20000"/>
          </a:bodyPr>
          <a:lstStyle/>
          <a:p>
            <a:pPr marL="0">
              <a:lnSpc>
                <a:spcPct val="170000"/>
              </a:lnSpc>
              <a:spcBef>
                <a:spcPts val="0"/>
              </a:spcBef>
            </a:pPr>
            <a:r>
              <a:rPr lang="en-US" sz="96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These new business models not are not only raising privacy issues, but also novel trademark issues. </a:t>
            </a:r>
            <a:endParaRPr lang="en-US" sz="9600"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marL="0" marR="0">
              <a:lnSpc>
                <a:spcPct val="170000"/>
              </a:lnSpc>
              <a:spcBef>
                <a:spcPts val="0"/>
              </a:spcBef>
              <a:spcAft>
                <a:spcPts val="0"/>
              </a:spcAft>
            </a:pPr>
            <a:r>
              <a:rPr lang="en-US" sz="96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Finding available new trademarks is becoming more difficult in crowded trademark registers.</a:t>
            </a:r>
          </a:p>
          <a:p>
            <a:pPr marL="0" marR="0">
              <a:lnSpc>
                <a:spcPct val="170000"/>
              </a:lnSpc>
              <a:spcBef>
                <a:spcPts val="0"/>
              </a:spcBef>
              <a:spcAft>
                <a:spcPts val="0"/>
              </a:spcAft>
            </a:pPr>
            <a:r>
              <a:rPr lang="en-US" sz="96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Determining how to describe the new technology based products and services that comply with government trademark office norms.</a:t>
            </a:r>
          </a:p>
          <a:p>
            <a:pPr marL="0" marR="0">
              <a:lnSpc>
                <a:spcPct val="170000"/>
              </a:lnSpc>
              <a:spcBef>
                <a:spcPts val="0"/>
              </a:spcBef>
              <a:spcAft>
                <a:spcPts val="0"/>
              </a:spcAft>
            </a:pPr>
            <a:r>
              <a:rPr lang="en-US" sz="96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Assessing likelihood of confusion between arising from use of similar marks in connection with these new technology based products and services</a:t>
            </a:r>
            <a:r>
              <a:rPr lang="en-US" sz="7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a:spcBef>
                <a:spcPts val="0"/>
              </a:spcBef>
              <a:spcAft>
                <a:spcPts val="0"/>
              </a:spcAft>
            </a:pPr>
            <a:endParaRPr lang="en-US"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41312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63A4A1-3306-FB7A-3FA3-D7C4F224A15B}"/>
              </a:ext>
            </a:extLst>
          </p:cNvPr>
          <p:cNvSpPr>
            <a:spLocks noGrp="1"/>
          </p:cNvSpPr>
          <p:nvPr>
            <p:ph type="ctrTitle"/>
          </p:nvPr>
        </p:nvSpPr>
        <p:spPr/>
        <p:txBody>
          <a:bodyPr>
            <a:normAutofit/>
          </a:bodyPr>
          <a:lstStyle/>
          <a:p>
            <a:r>
              <a:rPr lang="en-US" sz="5400" dirty="0">
                <a:solidFill>
                  <a:srgbClr val="C00000"/>
                </a:solidFill>
              </a:rPr>
              <a:t>THANK YOU</a:t>
            </a:r>
          </a:p>
        </p:txBody>
      </p:sp>
      <p:sp>
        <p:nvSpPr>
          <p:cNvPr id="3" name="Subtitle 2">
            <a:extLst>
              <a:ext uri="{FF2B5EF4-FFF2-40B4-BE49-F238E27FC236}">
                <a16:creationId xmlns="" xmlns:a16="http://schemas.microsoft.com/office/drawing/2014/main" id="{C59EBC7D-5CC8-2928-AA11-833D7EF130D3}"/>
              </a:ext>
            </a:extLst>
          </p:cNvPr>
          <p:cNvSpPr>
            <a:spLocks noGrp="1"/>
          </p:cNvSpPr>
          <p:nvPr>
            <p:ph type="subTitle" idx="1"/>
          </p:nvPr>
        </p:nvSpPr>
        <p:spPr/>
        <p:txBody>
          <a:bodyPr/>
          <a:lstStyle/>
          <a:p>
            <a:endParaRPr lang="en-US" dirty="0"/>
          </a:p>
          <a:p>
            <a:r>
              <a:rPr lang="en-US" dirty="0">
                <a:solidFill>
                  <a:schemeClr val="accent1"/>
                </a:solidFill>
              </a:rPr>
              <a:t>Mark I. Peroff, Esq.</a:t>
            </a:r>
          </a:p>
          <a:p>
            <a:r>
              <a:rPr lang="en-US" u="sng" dirty="0">
                <a:solidFill>
                  <a:schemeClr val="accent1"/>
                </a:solidFill>
              </a:rPr>
              <a:t>mperoff@peroffsaunders.com</a:t>
            </a:r>
          </a:p>
        </p:txBody>
      </p:sp>
    </p:spTree>
    <p:extLst>
      <p:ext uri="{BB962C8B-B14F-4D97-AF65-F5344CB8AC3E}">
        <p14:creationId xmlns:p14="http://schemas.microsoft.com/office/powerpoint/2010/main" val="338603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9F36B3-C1B3-46BC-9BEB-44AEC605949A}"/>
              </a:ext>
            </a:extLst>
          </p:cNvPr>
          <p:cNvSpPr>
            <a:spLocks noGrp="1"/>
          </p:cNvSpPr>
          <p:nvPr>
            <p:ph type="title"/>
          </p:nvPr>
        </p:nvSpPr>
        <p:spPr/>
        <p:txBody>
          <a:bodyPr>
            <a:normAutofit/>
          </a:bodyPr>
          <a:lstStyle/>
          <a:p>
            <a:pPr algn="ctr"/>
            <a:r>
              <a:rPr lang="en-US" sz="3600" u="sng"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What is meant by knowledge-based economy</a:t>
            </a:r>
            <a:r>
              <a:rPr lang="en-US" sz="3600"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a:t>
            </a:r>
            <a:endParaRPr lang="en-US" sz="3600" dirty="0">
              <a:solidFill>
                <a:srgbClr val="C00000"/>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 xmlns:a16="http://schemas.microsoft.com/office/drawing/2014/main" id="{04A201AA-9212-4050-80FD-A68A3DE34571}"/>
              </a:ext>
            </a:extLst>
          </p:cNvPr>
          <p:cNvSpPr>
            <a:spLocks noGrp="1"/>
          </p:cNvSpPr>
          <p:nvPr>
            <p:ph idx="1"/>
          </p:nvPr>
        </p:nvSpPr>
        <p:spPr/>
        <p:txBody>
          <a:bodyPr>
            <a:normAutofit/>
          </a:bodyPr>
          <a:lstStyle/>
          <a:p>
            <a:r>
              <a:rPr lang="en-US" sz="2400" dirty="0">
                <a:solidFill>
                  <a:schemeClr val="accent1"/>
                </a:solidFill>
                <a:latin typeface="Verdana" panose="020B0604030504040204" pitchFamily="34" charset="0"/>
                <a:ea typeface="Verdana" panose="020B0604030504040204" pitchFamily="34" charset="0"/>
              </a:rPr>
              <a:t>The knowledge economy is a system of consumption and production that is based on intellectual capital.</a:t>
            </a:r>
          </a:p>
          <a:p>
            <a:r>
              <a:rPr lang="en-US" sz="2400" dirty="0">
                <a:solidFill>
                  <a:schemeClr val="accent1"/>
                </a:solidFill>
                <a:latin typeface="Verdana" panose="020B0604030504040204" pitchFamily="34" charset="0"/>
                <a:ea typeface="Verdana" panose="020B0604030504040204" pitchFamily="34" charset="0"/>
              </a:rPr>
              <a:t> In particular, it refers to the ability to capitalize on scientific discoveries and applied research. </a:t>
            </a:r>
          </a:p>
          <a:p>
            <a:r>
              <a:rPr lang="en-US" sz="2400" dirty="0">
                <a:solidFill>
                  <a:schemeClr val="accent1"/>
                </a:solidFill>
                <a:latin typeface="Verdana" panose="020B0604030504040204" pitchFamily="34" charset="0"/>
                <a:ea typeface="Verdana" panose="020B0604030504040204" pitchFamily="34" charset="0"/>
              </a:rPr>
              <a:t>Knowledge economy represents a large share of the activity in most highly developed countries.</a:t>
            </a:r>
          </a:p>
          <a:p>
            <a:r>
              <a:rPr lang="en-US" sz="2400"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In a knowledge economy, a significant component of value may consist of </a:t>
            </a:r>
            <a:r>
              <a:rPr lang="en-US" sz="2400" u="sng" dirty="0">
                <a:solidFill>
                  <a:schemeClr val="accent1"/>
                </a:solidFill>
                <a:effectLst/>
                <a:latin typeface="Verdana" panose="020B0604030504040204" pitchFamily="34" charset="0"/>
                <a:ea typeface="Verdana" panose="020B0604030504040204" pitchFamily="34" charset="0"/>
                <a:cs typeface="Arial" panose="020B0604020202020204" pitchFamily="34" charset="0"/>
                <a:hlinkClick r:id="rId2">
                  <a:extLst>
                    <a:ext uri="{A12FA001-AC4F-418D-AE19-62706E023703}">
                      <ahyp:hlinkClr xmlns="" xmlns:ahyp="http://schemas.microsoft.com/office/drawing/2018/hyperlinkcolor" val="tx"/>
                    </a:ext>
                  </a:extLst>
                </a:hlinkClick>
              </a:rPr>
              <a:t>intangible assets</a:t>
            </a:r>
            <a:r>
              <a:rPr lang="en-US" sz="2400"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 such as the value of its workers' knowledge or intellectual property</a:t>
            </a:r>
            <a:endParaRPr lang="en-US" sz="2400" dirty="0">
              <a:solidFill>
                <a:schemeClr val="accent1"/>
              </a:solidFill>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419580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CF8847-B3BD-8C84-9030-986DA33BD62A}"/>
              </a:ext>
            </a:extLst>
          </p:cNvPr>
          <p:cNvSpPr>
            <a:spLocks noGrp="1"/>
          </p:cNvSpPr>
          <p:nvPr>
            <p:ph type="title"/>
          </p:nvPr>
        </p:nvSpPr>
        <p:spPr/>
        <p:txBody>
          <a:bodyPr/>
          <a:lstStyle/>
          <a:p>
            <a:r>
              <a:rPr kumimoji="0" lang="en-US" sz="3600" b="0" i="0" u="none" strike="noStrike" kern="1200" cap="none" spc="0" normalizeH="0" baseline="0" noProof="0" dirty="0">
                <a:ln>
                  <a:noFill/>
                </a:ln>
                <a:solidFill>
                  <a:srgbClr val="202124"/>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3600" b="0" i="0" u="sng" strike="noStrike" kern="1200" cap="none" spc="0" normalizeH="0" baseline="0" noProof="0" dirty="0">
                <a:ln>
                  <a:noFill/>
                </a:ln>
                <a:solidFill>
                  <a:srgbClr val="990033"/>
                </a:solidFill>
                <a:effectLst/>
                <a:uLnTx/>
                <a:uFillTx/>
                <a:latin typeface="Calibri Light" panose="020F0302020204030204" pitchFamily="34" charset="0"/>
                <a:ea typeface="Calibri Light" panose="020F0302020204030204" pitchFamily="34" charset="0"/>
                <a:cs typeface="Calibri Light" panose="020F0302020204030204" pitchFamily="34" charset="0"/>
              </a:rPr>
              <a:t>What is meant by knowledge-based economy</a:t>
            </a:r>
            <a:r>
              <a:rPr kumimoji="0" lang="en-US" sz="3600" b="0" i="0" u="none" strike="noStrike" kern="1200" cap="none" spc="0" normalizeH="0" baseline="0" noProof="0" dirty="0">
                <a:ln>
                  <a:noFill/>
                </a:ln>
                <a:solidFill>
                  <a:srgbClr val="990033"/>
                </a:solidFill>
                <a:effectLst/>
                <a:uLnTx/>
                <a:uFillTx/>
                <a:latin typeface="Calibri Light" panose="020F0302020204030204" pitchFamily="34" charset="0"/>
                <a:ea typeface="Calibri Light" panose="020F0302020204030204" pitchFamily="34" charset="0"/>
                <a:cs typeface="Calibri Light" panose="020F0302020204030204" pitchFamily="34" charset="0"/>
              </a:rPr>
              <a:t>?</a:t>
            </a:r>
            <a:endParaRPr lang="en-US" dirty="0">
              <a:solidFill>
                <a:srgbClr val="990033"/>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 xmlns:a16="http://schemas.microsoft.com/office/drawing/2014/main" id="{84E1C246-4576-03BC-73BF-EFF47CB2D931}"/>
              </a:ext>
            </a:extLst>
          </p:cNvPr>
          <p:cNvSpPr>
            <a:spLocks noGrp="1"/>
          </p:cNvSpPr>
          <p:nvPr>
            <p:ph idx="1"/>
          </p:nvPr>
        </p:nvSpPr>
        <p:spPr/>
        <p:txBody>
          <a:bodyPr>
            <a:normAutofit/>
          </a:bodyPr>
          <a:lstStyle/>
          <a:p>
            <a:pPr marL="0" marR="0">
              <a:spcBef>
                <a:spcPts val="0"/>
              </a:spcBef>
              <a:spcAft>
                <a:spcPts val="0"/>
              </a:spcAft>
            </a:pPr>
            <a:r>
              <a:rPr lang="en-US" sz="2400" spc="5" dirty="0">
                <a:solidFill>
                  <a:schemeClr val="accent1"/>
                </a:solidFill>
                <a:effectLst/>
                <a:latin typeface="Verdana" panose="020B0604030504040204" pitchFamily="34" charset="0"/>
                <a:ea typeface="Verdana" panose="020B0604030504040204" pitchFamily="34" charset="0"/>
              </a:rPr>
              <a:t>Thanks to globalization, the world economy has become more knowledge-based, bringing with it the best practices from each country's economy. </a:t>
            </a:r>
          </a:p>
          <a:p>
            <a:pPr marL="0" marR="0" indent="0">
              <a:spcBef>
                <a:spcPts val="0"/>
              </a:spcBef>
              <a:spcAft>
                <a:spcPts val="0"/>
              </a:spcAft>
              <a:buNone/>
            </a:pPr>
            <a:endParaRPr lang="en-US" sz="2400" spc="5" dirty="0">
              <a:solidFill>
                <a:schemeClr val="accent1"/>
              </a:solidFill>
              <a:effectLst/>
              <a:latin typeface="Verdana" panose="020B0604030504040204" pitchFamily="34" charset="0"/>
              <a:ea typeface="Verdana" panose="020B0604030504040204" pitchFamily="34" charset="0"/>
            </a:endParaRPr>
          </a:p>
          <a:p>
            <a:pPr marL="0" marR="0">
              <a:spcBef>
                <a:spcPts val="0"/>
              </a:spcBef>
              <a:spcAft>
                <a:spcPts val="0"/>
              </a:spcAft>
            </a:pPr>
            <a:r>
              <a:rPr lang="en-US" sz="2400" spc="5" dirty="0">
                <a:solidFill>
                  <a:schemeClr val="accent1"/>
                </a:solidFill>
                <a:effectLst/>
                <a:latin typeface="Verdana" panose="020B0604030504040204" pitchFamily="34" charset="0"/>
                <a:ea typeface="Verdana" panose="020B0604030504040204" pitchFamily="34" charset="0"/>
              </a:rPr>
              <a:t>Also, knowledge-based factors create an interconnected and global economy where human expertise and trade secrets are considered important economic resources.</a:t>
            </a:r>
          </a:p>
          <a:p>
            <a:pPr marL="0" marR="0" indent="0">
              <a:spcBef>
                <a:spcPts val="0"/>
              </a:spcBef>
              <a:spcAft>
                <a:spcPts val="0"/>
              </a:spcAft>
              <a:buNone/>
            </a:pPr>
            <a:endParaRPr lang="en-US" sz="2400" spc="5" dirty="0">
              <a:solidFill>
                <a:schemeClr val="accent1"/>
              </a:solidFill>
              <a:effectLst/>
              <a:latin typeface="Verdana" panose="020B0604030504040204" pitchFamily="34" charset="0"/>
              <a:ea typeface="Verdana" panose="020B0604030504040204" pitchFamily="34" charset="0"/>
            </a:endParaRPr>
          </a:p>
          <a:p>
            <a:pPr marL="0">
              <a:spcBef>
                <a:spcPts val="0"/>
              </a:spcBef>
            </a:pPr>
            <a:r>
              <a:rPr lang="en-US" sz="24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However, it is important to note that </a:t>
            </a:r>
            <a:r>
              <a:rPr lang="en-US" sz="2400" u="sng"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hlinkClick r:id="rId2">
                  <a:extLst>
                    <a:ext uri="{A12FA001-AC4F-418D-AE19-62706E023703}">
                      <ahyp:hlinkClr xmlns="" xmlns:ahyp="http://schemas.microsoft.com/office/drawing/2018/hyperlinkcolor" val="tx"/>
                    </a:ext>
                  </a:extLst>
                </a:hlinkClick>
              </a:rPr>
              <a:t>generally accepted accounting principles</a:t>
            </a:r>
            <a:r>
              <a:rPr lang="en-US" sz="24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 (GAAP) do not allow companies to include these assets on their balance sheets</a:t>
            </a:r>
            <a:r>
              <a:rPr lang="en-US"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a:t>
            </a:r>
            <a:endParaRPr lang="en-US" dirty="0">
              <a:solidFill>
                <a:schemeClr val="accent1"/>
              </a:solidFill>
              <a:effectLst/>
              <a:latin typeface="Verdana" panose="020B0604030504040204" pitchFamily="34" charset="0"/>
              <a:ea typeface="Verdana" panose="020B0604030504040204" pitchFamily="34" charset="0"/>
              <a:cs typeface="Arial" panose="020B0604020202020204" pitchFamily="34" charset="0"/>
            </a:endParaRPr>
          </a:p>
          <a:p>
            <a:pPr marL="0" marR="0">
              <a:spcBef>
                <a:spcPts val="0"/>
              </a:spcBef>
              <a:spcAft>
                <a:spcPts val="0"/>
              </a:spcAft>
            </a:pPr>
            <a:endParaRPr lang="en-US" sz="20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700365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4E750F-63B3-453E-BD20-9CACAB93935B}"/>
              </a:ext>
            </a:extLst>
          </p:cNvPr>
          <p:cNvSpPr>
            <a:spLocks noGrp="1"/>
          </p:cNvSpPr>
          <p:nvPr>
            <p:ph type="title"/>
          </p:nvPr>
        </p:nvSpPr>
        <p:spPr/>
        <p:txBody>
          <a:bodyPr>
            <a:normAutofit/>
          </a:bodyPr>
          <a:lstStyle/>
          <a:p>
            <a:pPr algn="ctr"/>
            <a:r>
              <a:rPr lang="en-US" sz="1800" dirty="0">
                <a:effectLst/>
                <a:latin typeface="Calibri Light" panose="020F0302020204030204" pitchFamily="34" charset="0"/>
                <a:ea typeface="Calibri Light" panose="020F0302020204030204" pitchFamily="34" charset="0"/>
                <a:cs typeface="Calibri Light" panose="020F0302020204030204" pitchFamily="34" charset="0"/>
              </a:rPr>
              <a:t/>
            </a:r>
            <a:br>
              <a:rPr lang="en-US" sz="1800" dirty="0">
                <a:effectLst/>
                <a:latin typeface="Calibri Light" panose="020F0302020204030204" pitchFamily="34" charset="0"/>
                <a:ea typeface="Calibri Light" panose="020F0302020204030204" pitchFamily="34" charset="0"/>
                <a:cs typeface="Calibri Light" panose="020F0302020204030204" pitchFamily="34" charset="0"/>
              </a:rPr>
            </a:br>
            <a:r>
              <a:rPr kumimoji="0" lang="en-US" sz="3600" b="0" i="0" u="sng" strike="noStrike" kern="1200" cap="none" spc="0" normalizeH="0" baseline="0" noProof="0" dirty="0">
                <a:ln>
                  <a:noFill/>
                </a:ln>
                <a:solidFill>
                  <a:srgbClr val="990033"/>
                </a:solidFill>
                <a:effectLst/>
                <a:uLnTx/>
                <a:uFillTx/>
                <a:latin typeface="Calibri Light" panose="020F0302020204030204" pitchFamily="34" charset="0"/>
                <a:ea typeface="Calibri Light" panose="020F0302020204030204" pitchFamily="34" charset="0"/>
                <a:cs typeface="Calibri Light" panose="020F0302020204030204" pitchFamily="34" charset="0"/>
              </a:rPr>
              <a:t>What is meant by knowledge-based economy</a:t>
            </a:r>
            <a:r>
              <a:rPr kumimoji="0" lang="en-US" sz="3600" b="0" i="0" u="none" strike="noStrike" kern="1200" cap="none" spc="0" normalizeH="0" baseline="0" noProof="0" dirty="0">
                <a:ln>
                  <a:noFill/>
                </a:ln>
                <a:solidFill>
                  <a:srgbClr val="990033"/>
                </a:solidFill>
                <a:effectLst/>
                <a:uLnTx/>
                <a:uFillTx/>
                <a:latin typeface="Calibri Light" panose="020F0302020204030204" pitchFamily="34" charset="0"/>
                <a:ea typeface="Calibri Light" panose="020F0302020204030204" pitchFamily="34" charset="0"/>
                <a:cs typeface="Calibri Light" panose="020F0302020204030204" pitchFamily="34" charset="0"/>
              </a:rPr>
              <a:t>?</a:t>
            </a:r>
            <a:endParaRPr lang="en-US" sz="3600" dirty="0">
              <a:solidFill>
                <a:srgbClr val="990033"/>
              </a:solidFill>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 xmlns:a16="http://schemas.microsoft.com/office/drawing/2014/main" id="{47D0432C-E149-4B29-AA38-CE3B8E564438}"/>
              </a:ext>
            </a:extLst>
          </p:cNvPr>
          <p:cNvSpPr>
            <a:spLocks noGrp="1"/>
          </p:cNvSpPr>
          <p:nvPr>
            <p:ph idx="1"/>
          </p:nvPr>
        </p:nvSpPr>
        <p:spPr/>
        <p:txBody>
          <a:bodyPr>
            <a:normAutofit fontScale="92500" lnSpcReduction="10000"/>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600"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The knowledge economy describes the contemporary commercialization of science and academic scholarship.</a:t>
            </a:r>
          </a:p>
          <a:p>
            <a:pPr marL="0" marR="0" lvl="0" indent="0">
              <a:spcBef>
                <a:spcPts val="0"/>
              </a:spcBef>
              <a:spcAft>
                <a:spcPts val="0"/>
              </a:spcAft>
              <a:buSzPts val="1000"/>
              <a:buNone/>
              <a:tabLst>
                <a:tab pos="457200" algn="l"/>
              </a:tabLst>
            </a:pPr>
            <a:endParaRPr lang="en-US" sz="2600" dirty="0">
              <a:solidFill>
                <a:schemeClr val="accent1"/>
              </a:solidFill>
              <a:effectLst/>
              <a:latin typeface="Verdana" panose="020B0604030504040204" pitchFamily="34" charset="0"/>
              <a:ea typeface="Verdana" panose="020B0604030504040204" pitchFamily="34" charset="0"/>
              <a:cs typeface="Arial" panose="020B06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600"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In the knowledge economy, innovation based on research is commodified via patents and other forms of intellectual property.</a:t>
            </a:r>
          </a:p>
          <a:p>
            <a:pPr marL="0" marR="0" lvl="0" indent="0">
              <a:spcBef>
                <a:spcPts val="0"/>
              </a:spcBef>
              <a:spcAft>
                <a:spcPts val="0"/>
              </a:spcAft>
              <a:buSzPts val="1000"/>
              <a:buNone/>
              <a:tabLst>
                <a:tab pos="457200" algn="l"/>
              </a:tabLst>
            </a:pPr>
            <a:endParaRPr lang="en-US" sz="2600" dirty="0">
              <a:solidFill>
                <a:schemeClr val="accent1"/>
              </a:solidFill>
              <a:effectLst/>
              <a:latin typeface="Verdana" panose="020B0604030504040204" pitchFamily="34" charset="0"/>
              <a:ea typeface="Verdana" panose="020B0604030504040204" pitchFamily="34" charset="0"/>
              <a:cs typeface="Arial" panose="020B06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600"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The knowledge economy lies at the intersection of private entrepreneurship, academia, and government-sponsored research.</a:t>
            </a:r>
          </a:p>
          <a:p>
            <a:pPr marL="0" marR="0" lvl="0" indent="0">
              <a:spcBef>
                <a:spcPts val="0"/>
              </a:spcBef>
              <a:spcAft>
                <a:spcPts val="0"/>
              </a:spcAft>
              <a:buSzPts val="1000"/>
              <a:buNone/>
              <a:tabLst>
                <a:tab pos="457200" algn="l"/>
              </a:tabLst>
            </a:pPr>
            <a:endParaRPr lang="en-US" sz="2600" dirty="0">
              <a:solidFill>
                <a:schemeClr val="accent1"/>
              </a:solidFill>
              <a:effectLst/>
              <a:latin typeface="Verdana" panose="020B0604030504040204" pitchFamily="34" charset="0"/>
              <a:ea typeface="Verdana" panose="020B0604030504040204" pitchFamily="34" charset="0"/>
              <a:cs typeface="Arial" panose="020B06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600"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A knowledge economy depends on skilled labor and education, strong communications networks, and institutional structures that incentivize innovation.</a:t>
            </a:r>
          </a:p>
          <a:p>
            <a:endParaRPr lang="en-US" sz="2400" dirty="0"/>
          </a:p>
        </p:txBody>
      </p:sp>
    </p:spTree>
    <p:extLst>
      <p:ext uri="{BB962C8B-B14F-4D97-AF65-F5344CB8AC3E}">
        <p14:creationId xmlns:p14="http://schemas.microsoft.com/office/powerpoint/2010/main" val="2035529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592106-D83C-4BE8-AC96-6D79D77116A0}"/>
              </a:ext>
            </a:extLst>
          </p:cNvPr>
          <p:cNvSpPr>
            <a:spLocks noGrp="1"/>
          </p:cNvSpPr>
          <p:nvPr>
            <p:ph type="title"/>
          </p:nvPr>
        </p:nvSpPr>
        <p:spPr/>
        <p:txBody>
          <a:bodyPr>
            <a:normAutofit/>
          </a:bodyPr>
          <a:lstStyle/>
          <a:p>
            <a:pPr algn="ctr"/>
            <a:r>
              <a:rPr lang="en-US" sz="3600" u="sng" dirty="0">
                <a:solidFill>
                  <a:srgbClr val="C00000"/>
                </a:solidFill>
              </a:rPr>
              <a:t>Understanding Knowledge Based Economy</a:t>
            </a:r>
          </a:p>
        </p:txBody>
      </p:sp>
      <p:sp>
        <p:nvSpPr>
          <p:cNvPr id="3" name="Content Placeholder 2">
            <a:extLst>
              <a:ext uri="{FF2B5EF4-FFF2-40B4-BE49-F238E27FC236}">
                <a16:creationId xmlns="" xmlns:a16="http://schemas.microsoft.com/office/drawing/2014/main" id="{2C2C8026-0EFE-4EE0-81A4-12EB465FA776}"/>
              </a:ext>
            </a:extLst>
          </p:cNvPr>
          <p:cNvSpPr>
            <a:spLocks noGrp="1"/>
          </p:cNvSpPr>
          <p:nvPr>
            <p:ph idx="1"/>
          </p:nvPr>
        </p:nvSpPr>
        <p:spPr>
          <a:xfrm>
            <a:off x="944732" y="2141537"/>
            <a:ext cx="10515600" cy="4351338"/>
          </a:xfrm>
        </p:spPr>
        <p:txBody>
          <a:bodyPr>
            <a:normAutofit fontScale="92500" lnSpcReduction="10000"/>
          </a:bodyPr>
          <a:lstStyle/>
          <a:p>
            <a:pPr marL="0" marR="0">
              <a:spcBef>
                <a:spcPts val="0"/>
              </a:spcBef>
              <a:spcAft>
                <a:spcPts val="0"/>
              </a:spcAft>
            </a:pPr>
            <a:r>
              <a:rPr lang="en-US" sz="26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Developing economies tend to be heavily focused on agriculture and manufacturing, while highly developed countries have a larger share of service-related activities. This includes knowledge-based economic activities such as research, technical support, and consulting.</a:t>
            </a:r>
          </a:p>
          <a:p>
            <a:pPr marL="0" marR="0">
              <a:spcBef>
                <a:spcPts val="0"/>
              </a:spcBef>
              <a:spcAft>
                <a:spcPts val="0"/>
              </a:spcAft>
            </a:pPr>
            <a:endParaRPr lang="en-US" sz="2600" dirty="0">
              <a:solidFill>
                <a:schemeClr val="accent1"/>
              </a:solidFill>
              <a:effectLst/>
              <a:latin typeface="Verdana" panose="020B0604030504040204" pitchFamily="34" charset="0"/>
              <a:ea typeface="Verdana" panose="020B0604030504040204" pitchFamily="34" charset="0"/>
              <a:cs typeface="Arial" panose="020B0604020202020204" pitchFamily="34" charset="0"/>
            </a:endParaRPr>
          </a:p>
          <a:p>
            <a:pPr marL="0" marR="0">
              <a:spcBef>
                <a:spcPts val="0"/>
              </a:spcBef>
              <a:spcAft>
                <a:spcPts val="0"/>
              </a:spcAft>
            </a:pPr>
            <a:r>
              <a:rPr lang="en-US" sz="26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The knowledge economy is the marketplace for the production and sale of scientific and engineering discoveries. </a:t>
            </a:r>
          </a:p>
          <a:p>
            <a:pPr marL="0" marR="0">
              <a:spcBef>
                <a:spcPts val="0"/>
              </a:spcBef>
              <a:spcAft>
                <a:spcPts val="0"/>
              </a:spcAft>
            </a:pPr>
            <a:endParaRPr lang="en-US" sz="2600" spc="5" dirty="0">
              <a:solidFill>
                <a:schemeClr val="accent1"/>
              </a:solidFill>
              <a:latin typeface="Verdana" panose="020B0604030504040204" pitchFamily="34" charset="0"/>
              <a:ea typeface="Verdana" panose="020B0604030504040204" pitchFamily="34" charset="0"/>
              <a:cs typeface="Arial" panose="020B0604020202020204" pitchFamily="34" charset="0"/>
            </a:endParaRPr>
          </a:p>
          <a:p>
            <a:pPr marL="0" marR="0">
              <a:spcBef>
                <a:spcPts val="0"/>
              </a:spcBef>
              <a:spcAft>
                <a:spcPts val="0"/>
              </a:spcAft>
            </a:pPr>
            <a:r>
              <a:rPr lang="en-US" sz="26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This knowledge can be commodified in the form of </a:t>
            </a:r>
            <a:r>
              <a:rPr lang="en-US" sz="2600" u="sng"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hlinkClick r:id="rId2">
                  <a:extLst>
                    <a:ext uri="{A12FA001-AC4F-418D-AE19-62706E023703}">
                      <ahyp:hlinkClr xmlns="" xmlns:ahyp="http://schemas.microsoft.com/office/drawing/2018/hyperlinkcolor" val="tx"/>
                    </a:ext>
                  </a:extLst>
                </a:hlinkClick>
              </a:rPr>
              <a:t>patents</a:t>
            </a:r>
            <a:r>
              <a:rPr lang="en-US" sz="26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 or other types of </a:t>
            </a:r>
            <a:r>
              <a:rPr lang="en-US" sz="2600" u="sng"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hlinkClick r:id="rId3">
                  <a:extLst>
                    <a:ext uri="{A12FA001-AC4F-418D-AE19-62706E023703}">
                      <ahyp:hlinkClr xmlns="" xmlns:ahyp="http://schemas.microsoft.com/office/drawing/2018/hyperlinkcolor" val="tx"/>
                    </a:ext>
                  </a:extLst>
                </a:hlinkClick>
              </a:rPr>
              <a:t>intellectual property</a:t>
            </a:r>
            <a:r>
              <a:rPr lang="en-US" sz="26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 protection. </a:t>
            </a:r>
            <a:r>
              <a:rPr lang="en-US" sz="2600" spc="5" dirty="0">
                <a:solidFill>
                  <a:schemeClr val="accent1"/>
                </a:solidFill>
                <a:latin typeface="Verdana" panose="020B0604030504040204" pitchFamily="34" charset="0"/>
                <a:ea typeface="Verdana" panose="020B0604030504040204" pitchFamily="34" charset="0"/>
                <a:cs typeface="Arial" panose="020B0604020202020204" pitchFamily="34" charset="0"/>
              </a:rPr>
              <a:t>S</a:t>
            </a:r>
            <a:r>
              <a:rPr lang="en-US" sz="26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cientific experts and research labs that produce such information are also considered part of the knowledge economy.</a:t>
            </a:r>
            <a:endParaRPr lang="en-US" sz="2600" dirty="0">
              <a:solidFill>
                <a:schemeClr val="accent1"/>
              </a:solidFill>
              <a:effectLst/>
              <a:latin typeface="Verdana" panose="020B0604030504040204" pitchFamily="34" charset="0"/>
              <a:ea typeface="Verdana" panose="020B0604030504040204" pitchFamily="34" charset="0"/>
              <a:cs typeface="Arial" panose="020B0604020202020204" pitchFamily="34" charset="0"/>
            </a:endParaRPr>
          </a:p>
          <a:p>
            <a:endParaRPr lang="en-US" dirty="0">
              <a:solidFill>
                <a:srgbClr val="381BB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028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2916CA-85E4-C5DD-DB35-5C22F61555CD}"/>
              </a:ext>
            </a:extLst>
          </p:cNvPr>
          <p:cNvSpPr>
            <a:spLocks noGrp="1"/>
          </p:cNvSpPr>
          <p:nvPr>
            <p:ph type="title"/>
          </p:nvPr>
        </p:nvSpPr>
        <p:spPr/>
        <p:txBody>
          <a:bodyPr/>
          <a:lstStyle/>
          <a:p>
            <a:pPr algn="ctr"/>
            <a:r>
              <a:rPr lang="en-US" spc="5" dirty="0">
                <a:solidFill>
                  <a:srgbClr val="111111"/>
                </a:solidFill>
                <a:latin typeface="+mn-lt"/>
                <a:ea typeface="Calibri" panose="020F0502020204030204" pitchFamily="34" charset="0"/>
              </a:rPr>
              <a:t> </a:t>
            </a:r>
            <a:r>
              <a:rPr lang="en-US" sz="3600" u="sng" spc="5" dirty="0">
                <a:solidFill>
                  <a:srgbClr val="990033"/>
                </a:solidFill>
                <a:ea typeface="Calibri" panose="020F0502020204030204" pitchFamily="34" charset="0"/>
              </a:rPr>
              <a:t>Knowledge Economy and Human Capital</a:t>
            </a:r>
            <a:endParaRPr lang="en-US" sz="3600" u="sng" dirty="0">
              <a:solidFill>
                <a:srgbClr val="990033"/>
              </a:solidFill>
            </a:endParaRPr>
          </a:p>
        </p:txBody>
      </p:sp>
      <p:sp>
        <p:nvSpPr>
          <p:cNvPr id="3" name="Content Placeholder 2">
            <a:extLst>
              <a:ext uri="{FF2B5EF4-FFF2-40B4-BE49-F238E27FC236}">
                <a16:creationId xmlns="" xmlns:a16="http://schemas.microsoft.com/office/drawing/2014/main" id="{100F4062-9EB2-5B27-0AB5-058257932E55}"/>
              </a:ext>
            </a:extLst>
          </p:cNvPr>
          <p:cNvSpPr>
            <a:spLocks noGrp="1"/>
          </p:cNvSpPr>
          <p:nvPr>
            <p:ph idx="1"/>
          </p:nvPr>
        </p:nvSpPr>
        <p:spPr/>
        <p:txBody>
          <a:bodyPr/>
          <a:lstStyle/>
          <a:p>
            <a:pPr lvl="2">
              <a:lnSpc>
                <a:spcPct val="100000"/>
              </a:lnSpc>
              <a:spcBef>
                <a:spcPts val="0"/>
              </a:spcBef>
              <a:buFont typeface="Wingdings" panose="05000000000000000000" pitchFamily="2" charset="2"/>
              <a:buChar char="§"/>
            </a:pPr>
            <a:r>
              <a:rPr lang="en-US" sz="24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This component of the economy relies greatly on intellectual capabilities instead of natural resources or physical contributions. </a:t>
            </a:r>
          </a:p>
          <a:p>
            <a:pPr marL="914400" lvl="2" indent="0">
              <a:lnSpc>
                <a:spcPct val="100000"/>
              </a:lnSpc>
              <a:spcBef>
                <a:spcPts val="0"/>
              </a:spcBef>
              <a:buNone/>
            </a:pPr>
            <a:endParaRPr lang="en-US" sz="2400" spc="5" dirty="0">
              <a:solidFill>
                <a:schemeClr val="accent1"/>
              </a:solidFill>
              <a:latin typeface="Verdana" panose="020B0604030504040204" pitchFamily="34" charset="0"/>
              <a:ea typeface="Verdana" panose="020B0604030504040204" pitchFamily="34" charset="0"/>
              <a:cs typeface="Arial" panose="020B0604020202020204" pitchFamily="34" charset="0"/>
            </a:endParaRPr>
          </a:p>
          <a:p>
            <a:pPr lvl="2">
              <a:lnSpc>
                <a:spcPct val="100000"/>
              </a:lnSpc>
              <a:spcBef>
                <a:spcPts val="0"/>
              </a:spcBef>
            </a:pPr>
            <a:r>
              <a:rPr lang="en-US" sz="2400" spc="5" dirty="0">
                <a:solidFill>
                  <a:schemeClr val="accent1"/>
                </a:solidFill>
                <a:effectLst/>
                <a:latin typeface="Verdana" panose="020B0604030504040204" pitchFamily="34" charset="0"/>
                <a:ea typeface="Verdana" panose="020B0604030504040204" pitchFamily="34" charset="0"/>
                <a:cs typeface="Arial" panose="020B0604020202020204" pitchFamily="34" charset="0"/>
              </a:rPr>
              <a:t>In the knowledge economy, products, and services that are based on intellectual expertise advance technical and scientific fields, encouraging innovation in the economy as a whole.</a:t>
            </a:r>
            <a:endParaRPr lang="en-US" sz="2400" dirty="0">
              <a:solidFill>
                <a:schemeClr val="accent1"/>
              </a:solidFill>
              <a:effectLst/>
              <a:latin typeface="Verdana" panose="020B0604030504040204" pitchFamily="34" charset="0"/>
              <a:ea typeface="Verdana" panose="020B0604030504040204" pitchFamily="34" charset="0"/>
              <a:cs typeface="Arial" panose="020B0604020202020204" pitchFamily="34" charset="0"/>
            </a:endParaRPr>
          </a:p>
          <a:p>
            <a:pPr lvl="2"/>
            <a:endParaRPr lang="en-US" dirty="0"/>
          </a:p>
        </p:txBody>
      </p:sp>
    </p:spTree>
    <p:extLst>
      <p:ext uri="{BB962C8B-B14F-4D97-AF65-F5344CB8AC3E}">
        <p14:creationId xmlns:p14="http://schemas.microsoft.com/office/powerpoint/2010/main" val="519984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924C3B-46C9-C0D9-7D39-4B10753E8DAA}"/>
              </a:ext>
            </a:extLst>
          </p:cNvPr>
          <p:cNvSpPr>
            <a:spLocks noGrp="1"/>
          </p:cNvSpPr>
          <p:nvPr>
            <p:ph type="title"/>
          </p:nvPr>
        </p:nvSpPr>
        <p:spPr/>
        <p:txBody>
          <a:bodyPr>
            <a:normAutofit/>
          </a:bodyPr>
          <a:lstStyle/>
          <a:p>
            <a:pPr algn="ctr"/>
            <a:r>
              <a:rPr lang="en-US" sz="3600" u="sng" dirty="0">
                <a:solidFill>
                  <a:srgbClr val="C00000"/>
                </a:solidFill>
              </a:rPr>
              <a:t>Understanding Knowledge Based Economy</a:t>
            </a:r>
          </a:p>
        </p:txBody>
      </p:sp>
      <p:sp>
        <p:nvSpPr>
          <p:cNvPr id="3" name="Content Placeholder 2">
            <a:extLst>
              <a:ext uri="{FF2B5EF4-FFF2-40B4-BE49-F238E27FC236}">
                <a16:creationId xmlns="" xmlns:a16="http://schemas.microsoft.com/office/drawing/2014/main" id="{7F0DAF33-76F2-95AA-F430-3C26D8DCFCA9}"/>
              </a:ext>
            </a:extLst>
          </p:cNvPr>
          <p:cNvSpPr>
            <a:spLocks noGrp="1"/>
          </p:cNvSpPr>
          <p:nvPr>
            <p:ph idx="1"/>
          </p:nvPr>
        </p:nvSpPr>
        <p:spPr/>
        <p:txBody>
          <a:bodyPr>
            <a:normAutofit fontScale="92500"/>
          </a:bodyPr>
          <a:lstStyle/>
          <a:p>
            <a:pPr marL="0" indent="0">
              <a:lnSpc>
                <a:spcPct val="100000"/>
              </a:lnSpc>
              <a:spcBef>
                <a:spcPts val="0"/>
              </a:spcBef>
              <a:buNone/>
            </a:pPr>
            <a:r>
              <a:rPr lang="en-US" sz="2400" dirty="0">
                <a:solidFill>
                  <a:schemeClr val="accent1"/>
                </a:solidFill>
                <a:latin typeface="Verdana" panose="020B0604030504040204" pitchFamily="34" charset="0"/>
                <a:ea typeface="Verdana" panose="020B0604030504040204" pitchFamily="34" charset="0"/>
              </a:rPr>
              <a:t>The World Bank defines knowledge economies according to four pillars:</a:t>
            </a:r>
          </a:p>
          <a:p>
            <a:pPr marL="0" indent="0">
              <a:lnSpc>
                <a:spcPct val="100000"/>
              </a:lnSpc>
              <a:spcBef>
                <a:spcPts val="0"/>
              </a:spcBef>
              <a:buNone/>
            </a:pPr>
            <a:endParaRPr lang="en-US" sz="2400" dirty="0">
              <a:solidFill>
                <a:schemeClr val="accent1"/>
              </a:solidFill>
              <a:latin typeface="Verdana" panose="020B0604030504040204" pitchFamily="34" charset="0"/>
              <a:ea typeface="Verdana" panose="020B0604030504040204" pitchFamily="34" charset="0"/>
            </a:endParaRPr>
          </a:p>
          <a:p>
            <a:pPr marL="457200" indent="-457200">
              <a:lnSpc>
                <a:spcPct val="100000"/>
              </a:lnSpc>
              <a:spcBef>
                <a:spcPts val="0"/>
              </a:spcBef>
              <a:buAutoNum type="arabicPeriod"/>
            </a:pPr>
            <a:r>
              <a:rPr lang="en-US" sz="2400" dirty="0">
                <a:solidFill>
                  <a:schemeClr val="accent1"/>
                </a:solidFill>
                <a:latin typeface="Verdana" panose="020B0604030504040204" pitchFamily="34" charset="0"/>
                <a:ea typeface="Verdana" panose="020B0604030504040204" pitchFamily="34" charset="0"/>
              </a:rPr>
              <a:t>Institutional structures that provide incentives for </a:t>
            </a:r>
            <a:r>
              <a:rPr lang="en-US" sz="2400" dirty="0" err="1">
                <a:solidFill>
                  <a:schemeClr val="accent1"/>
                </a:solidFill>
                <a:latin typeface="Verdana" panose="020B0604030504040204" pitchFamily="34" charset="0"/>
                <a:ea typeface="Verdana" panose="020B0604030504040204" pitchFamily="34" charset="0"/>
              </a:rPr>
              <a:t>entrepeurship</a:t>
            </a:r>
            <a:r>
              <a:rPr lang="en-US" sz="2400" dirty="0">
                <a:solidFill>
                  <a:schemeClr val="accent1"/>
                </a:solidFill>
                <a:latin typeface="Verdana" panose="020B0604030504040204" pitchFamily="34" charset="0"/>
                <a:ea typeface="Verdana" panose="020B0604030504040204" pitchFamily="34" charset="0"/>
              </a:rPr>
              <a:t> and the use of knowledge</a:t>
            </a:r>
          </a:p>
          <a:p>
            <a:pPr marL="0" indent="0">
              <a:lnSpc>
                <a:spcPct val="100000"/>
              </a:lnSpc>
              <a:spcBef>
                <a:spcPts val="0"/>
              </a:spcBef>
              <a:buNone/>
            </a:pPr>
            <a:endParaRPr lang="en-US" sz="2400" dirty="0">
              <a:solidFill>
                <a:schemeClr val="accent1"/>
              </a:solidFill>
              <a:latin typeface="Verdana" panose="020B0604030504040204" pitchFamily="34" charset="0"/>
              <a:ea typeface="Verdana" panose="020B0604030504040204" pitchFamily="34" charset="0"/>
            </a:endParaRPr>
          </a:p>
          <a:p>
            <a:pPr marL="0" indent="0">
              <a:lnSpc>
                <a:spcPct val="100000"/>
              </a:lnSpc>
              <a:spcBef>
                <a:spcPts val="0"/>
              </a:spcBef>
              <a:buNone/>
            </a:pPr>
            <a:r>
              <a:rPr lang="en-US" sz="2400" dirty="0">
                <a:solidFill>
                  <a:schemeClr val="accent1"/>
                </a:solidFill>
                <a:latin typeface="Verdana" panose="020B0604030504040204" pitchFamily="34" charset="0"/>
                <a:ea typeface="Verdana" panose="020B0604030504040204" pitchFamily="34" charset="0"/>
              </a:rPr>
              <a:t>2. Availability of skilled labor and a good educational system</a:t>
            </a:r>
          </a:p>
          <a:p>
            <a:pPr marL="0" indent="0">
              <a:lnSpc>
                <a:spcPct val="100000"/>
              </a:lnSpc>
              <a:spcBef>
                <a:spcPts val="0"/>
              </a:spcBef>
              <a:buNone/>
            </a:pPr>
            <a:endParaRPr lang="en-US" sz="2400" dirty="0">
              <a:solidFill>
                <a:schemeClr val="accent1"/>
              </a:solidFill>
              <a:latin typeface="Verdana" panose="020B0604030504040204" pitchFamily="34" charset="0"/>
              <a:ea typeface="Verdana" panose="020B0604030504040204" pitchFamily="34" charset="0"/>
            </a:endParaRPr>
          </a:p>
          <a:p>
            <a:pPr marL="457200" indent="-457200">
              <a:lnSpc>
                <a:spcPct val="100000"/>
              </a:lnSpc>
              <a:spcBef>
                <a:spcPts val="0"/>
              </a:spcBef>
              <a:buAutoNum type="arabicPeriod" startAt="3"/>
            </a:pPr>
            <a:r>
              <a:rPr lang="en-US" sz="2400" dirty="0">
                <a:solidFill>
                  <a:schemeClr val="accent1"/>
                </a:solidFill>
                <a:latin typeface="Verdana" panose="020B0604030504040204" pitchFamily="34" charset="0"/>
                <a:ea typeface="Verdana" panose="020B0604030504040204" pitchFamily="34" charset="0"/>
              </a:rPr>
              <a:t>Access to information and communication technology (ICT) infrastructures</a:t>
            </a:r>
          </a:p>
          <a:p>
            <a:pPr marL="0" indent="0">
              <a:lnSpc>
                <a:spcPct val="100000"/>
              </a:lnSpc>
              <a:spcBef>
                <a:spcPts val="0"/>
              </a:spcBef>
              <a:buNone/>
            </a:pPr>
            <a:endParaRPr lang="en-US" sz="2400" dirty="0">
              <a:solidFill>
                <a:schemeClr val="accent1"/>
              </a:solidFill>
              <a:latin typeface="Verdana" panose="020B0604030504040204" pitchFamily="34" charset="0"/>
              <a:ea typeface="Verdana" panose="020B0604030504040204" pitchFamily="34" charset="0"/>
            </a:endParaRPr>
          </a:p>
          <a:p>
            <a:pPr marL="0" indent="0">
              <a:lnSpc>
                <a:spcPct val="100000"/>
              </a:lnSpc>
              <a:spcBef>
                <a:spcPts val="0"/>
              </a:spcBef>
              <a:buNone/>
            </a:pPr>
            <a:r>
              <a:rPr lang="en-US" sz="2400" dirty="0">
                <a:solidFill>
                  <a:schemeClr val="accent1"/>
                </a:solidFill>
                <a:latin typeface="Verdana" panose="020B0604030504040204" pitchFamily="34" charset="0"/>
                <a:ea typeface="Verdana" panose="020B0604030504040204" pitchFamily="34" charset="0"/>
              </a:rPr>
              <a:t>4.  An energetic innovative environment that includes academia, the private sector and civil society.</a:t>
            </a:r>
          </a:p>
          <a:p>
            <a:endParaRPr lang="en-US" dirty="0"/>
          </a:p>
        </p:txBody>
      </p:sp>
    </p:spTree>
    <p:extLst>
      <p:ext uri="{BB962C8B-B14F-4D97-AF65-F5344CB8AC3E}">
        <p14:creationId xmlns:p14="http://schemas.microsoft.com/office/powerpoint/2010/main" val="2797911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936F43-3E94-9103-F050-319676057D69}"/>
              </a:ext>
            </a:extLst>
          </p:cNvPr>
          <p:cNvSpPr>
            <a:spLocks noGrp="1"/>
          </p:cNvSpPr>
          <p:nvPr>
            <p:ph type="title"/>
          </p:nvPr>
        </p:nvSpPr>
        <p:spPr/>
        <p:txBody>
          <a:bodyPr>
            <a:normAutofit/>
          </a:bodyPr>
          <a:lstStyle/>
          <a:p>
            <a:pPr algn="ctr"/>
            <a:r>
              <a:rPr lang="en-US" sz="3600" u="sng" dirty="0">
                <a:solidFill>
                  <a:srgbClr val="C00000"/>
                </a:solidFill>
              </a:rPr>
              <a:t>Examples of Knowledge Based Economy</a:t>
            </a:r>
          </a:p>
        </p:txBody>
      </p:sp>
      <p:sp>
        <p:nvSpPr>
          <p:cNvPr id="3" name="Content Placeholder 2">
            <a:extLst>
              <a:ext uri="{FF2B5EF4-FFF2-40B4-BE49-F238E27FC236}">
                <a16:creationId xmlns="" xmlns:a16="http://schemas.microsoft.com/office/drawing/2014/main" id="{7805B0DD-3CC1-9AA9-3FCD-7B65F6AEFAA9}"/>
              </a:ext>
            </a:extLst>
          </p:cNvPr>
          <p:cNvSpPr>
            <a:spLocks noGrp="1"/>
          </p:cNvSpPr>
          <p:nvPr>
            <p:ph idx="1"/>
          </p:nvPr>
        </p:nvSpPr>
        <p:spPr>
          <a:xfrm>
            <a:off x="838200" y="1556464"/>
            <a:ext cx="10515600" cy="4642999"/>
          </a:xfrm>
        </p:spPr>
        <p:txBody>
          <a:bodyPr>
            <a:noAutofit/>
          </a:bodyPr>
          <a:lstStyle/>
          <a:p>
            <a:pPr marL="0" indent="0">
              <a:buNone/>
            </a:pPr>
            <a:r>
              <a:rPr lang="en-US" sz="2000" dirty="0">
                <a:solidFill>
                  <a:schemeClr val="accent1"/>
                </a:solidFill>
                <a:latin typeface="Verdana" panose="020B0604030504040204" pitchFamily="34" charset="0"/>
                <a:ea typeface="Verdana" panose="020B0604030504040204" pitchFamily="34" charset="0"/>
              </a:rPr>
              <a:t>Academic institutions, companies engaging in R&amp; D, programmers developing new software and search engines for data, and health workers using digital data to improve treatments are all components of a knowledge economy.</a:t>
            </a:r>
          </a:p>
          <a:p>
            <a:pPr marL="514350" indent="-514350">
              <a:buAutoNum type="arabicPeriod"/>
            </a:pPr>
            <a:r>
              <a:rPr lang="en-US" sz="2000" u="sng" dirty="0">
                <a:solidFill>
                  <a:schemeClr val="accent1"/>
                </a:solidFill>
                <a:latin typeface="Verdana" panose="020B0604030504040204" pitchFamily="34" charset="0"/>
                <a:ea typeface="Verdana" panose="020B0604030504040204" pitchFamily="34" charset="0"/>
              </a:rPr>
              <a:t>The academic world:  </a:t>
            </a:r>
            <a:r>
              <a:rPr lang="en-US" sz="2000" dirty="0">
                <a:solidFill>
                  <a:schemeClr val="accent1"/>
                </a:solidFill>
                <a:latin typeface="Verdana" panose="020B0604030504040204" pitchFamily="34" charset="0"/>
                <a:ea typeface="Verdana" panose="020B0604030504040204" pitchFamily="34" charset="0"/>
              </a:rPr>
              <a:t>Universities sit at the heart of this economic system.  By developing their own initiatives and partnering with companies and governments, they use knowledge to better the world.  As they do their part to increase knowledge production, they contribute to specific projects, as well.   </a:t>
            </a:r>
          </a:p>
          <a:p>
            <a:pPr marL="514350" indent="-514350">
              <a:buAutoNum type="arabicPeriod"/>
            </a:pPr>
            <a:r>
              <a:rPr lang="en-US" sz="2000" u="sng" dirty="0">
                <a:solidFill>
                  <a:schemeClr val="accent1"/>
                </a:solidFill>
                <a:latin typeface="Verdana" panose="020B0604030504040204" pitchFamily="34" charset="0"/>
                <a:ea typeface="Verdana" panose="020B0604030504040204" pitchFamily="34" charset="0"/>
              </a:rPr>
              <a:t>The health care industry</a:t>
            </a:r>
            <a:r>
              <a:rPr lang="en-US" sz="2000" dirty="0">
                <a:solidFill>
                  <a:schemeClr val="accent1"/>
                </a:solidFill>
                <a:latin typeface="Verdana" panose="020B0604030504040204" pitchFamily="34" charset="0"/>
                <a:ea typeface="Verdana" panose="020B0604030504040204" pitchFamily="34" charset="0"/>
              </a:rPr>
              <a:t>: This sector of the economy uses new knowledge all of the time to save peoples lives- e.g. through biotechnology, artificial intelligence.</a:t>
            </a:r>
          </a:p>
          <a:p>
            <a:pPr marL="514350" indent="-514350">
              <a:buAutoNum type="arabicPeriod"/>
            </a:pPr>
            <a:r>
              <a:rPr lang="en-US" sz="2000" u="sng" dirty="0">
                <a:solidFill>
                  <a:schemeClr val="accent1"/>
                </a:solidFill>
                <a:latin typeface="Verdana" panose="020B0604030504040204" pitchFamily="34" charset="0"/>
                <a:ea typeface="Verdana" panose="020B0604030504040204" pitchFamily="34" charset="0"/>
              </a:rPr>
              <a:t>The software development field:  </a:t>
            </a:r>
            <a:r>
              <a:rPr lang="en-US" sz="2000" dirty="0">
                <a:solidFill>
                  <a:schemeClr val="accent1"/>
                </a:solidFill>
                <a:latin typeface="Verdana" panose="020B0604030504040204" pitchFamily="34" charset="0"/>
                <a:ea typeface="Verdana" panose="020B0604030504040204" pitchFamily="34" charset="0"/>
              </a:rPr>
              <a:t>Algorithms and software are one of the primary engines of economic growth the modern world.  Information and communication technologies are perhaps the firmest foundation for the new economy.  </a:t>
            </a:r>
          </a:p>
        </p:txBody>
      </p:sp>
    </p:spTree>
    <p:extLst>
      <p:ext uri="{BB962C8B-B14F-4D97-AF65-F5344CB8AC3E}">
        <p14:creationId xmlns:p14="http://schemas.microsoft.com/office/powerpoint/2010/main" val="2152421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1130</TotalTime>
  <Words>1761</Words>
  <Application>Microsoft Office PowerPoint</Application>
  <PresentationFormat>Custom</PresentationFormat>
  <Paragraphs>179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New Challenges in Trademark Protection in the Knowledge Based Economy </vt:lpstr>
      <vt:lpstr>What is meant by knowledge-based economy?</vt:lpstr>
      <vt:lpstr>What is meant by knowledge-based economy?</vt:lpstr>
      <vt:lpstr> What is meant by knowledge-based economy?</vt:lpstr>
      <vt:lpstr> What is meant by knowledge-based economy?</vt:lpstr>
      <vt:lpstr>Understanding Knowledge Based Economy</vt:lpstr>
      <vt:lpstr> Knowledge Economy and Human Capital</vt:lpstr>
      <vt:lpstr>Understanding Knowledge Based Economy</vt:lpstr>
      <vt:lpstr>Examples of Knowledge Based Economy</vt:lpstr>
      <vt:lpstr>Intellectual Property in the Knowledge Based Economy</vt:lpstr>
      <vt:lpstr> Trademarks in the Knowledge Based Economy        </vt:lpstr>
      <vt:lpstr>  Trademarks in the Knowledge Based Economy</vt:lpstr>
      <vt:lpstr>PowerPoint Presentation</vt:lpstr>
      <vt:lpstr> Trademarks in the Knowledge Based Economy</vt:lpstr>
      <vt:lpstr> Trademarks in the Knowledge Based Economy</vt:lpstr>
      <vt:lpstr>Trademarks in the Knowledge Based Economy</vt:lpstr>
      <vt:lpstr> Trademarks in the Knowledge Based Economy</vt:lpstr>
      <vt:lpstr> Trademarks in the Knowledge Based Economy</vt:lpstr>
      <vt:lpstr>Trademarks in the Knowledge Based Economy</vt:lpstr>
      <vt:lpstr>Why Are Trademarks Important?</vt:lpstr>
      <vt:lpstr>Why Are Trademarks Important? </vt:lpstr>
      <vt:lpstr>Why Are Trademarks Important?</vt:lpstr>
      <vt:lpstr>   Challenges in Trademark Protection in the     Knowledge Based Economy</vt:lpstr>
      <vt:lpstr>Challenges in Trademark Protection in the Knowledge Based Economy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consideration of IPRs comprising trademarks and copyright are important elements  in creating  a successful business strategy</dc:title>
  <dc:creator>Teresa Kiernan</dc:creator>
  <cp:lastModifiedBy>roma</cp:lastModifiedBy>
  <cp:revision>8</cp:revision>
  <cp:lastPrinted>2019-02-18T02:02:47Z</cp:lastPrinted>
  <dcterms:created xsi:type="dcterms:W3CDTF">2019-01-22T20:34:41Z</dcterms:created>
  <dcterms:modified xsi:type="dcterms:W3CDTF">2023-03-06T07:18:28Z</dcterms:modified>
</cp:coreProperties>
</file>